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30"/>
  </p:notesMasterIdLst>
  <p:sldIdLst>
    <p:sldId id="256" r:id="rId2"/>
    <p:sldId id="257" r:id="rId3"/>
    <p:sldId id="259" r:id="rId4"/>
    <p:sldId id="260" r:id="rId5"/>
    <p:sldId id="261" r:id="rId6"/>
    <p:sldId id="263" r:id="rId7"/>
    <p:sldId id="258" r:id="rId8"/>
    <p:sldId id="262" r:id="rId9"/>
    <p:sldId id="265" r:id="rId10"/>
    <p:sldId id="266" r:id="rId11"/>
    <p:sldId id="267" r:id="rId12"/>
    <p:sldId id="268" r:id="rId13"/>
    <p:sldId id="269" r:id="rId14"/>
    <p:sldId id="270" r:id="rId15"/>
    <p:sldId id="271" r:id="rId16"/>
    <p:sldId id="272" r:id="rId17"/>
    <p:sldId id="278" r:id="rId18"/>
    <p:sldId id="277" r:id="rId19"/>
    <p:sldId id="284" r:id="rId20"/>
    <p:sldId id="273" r:id="rId21"/>
    <p:sldId id="282" r:id="rId22"/>
    <p:sldId id="280" r:id="rId23"/>
    <p:sldId id="275" r:id="rId24"/>
    <p:sldId id="276" r:id="rId25"/>
    <p:sldId id="283" r:id="rId26"/>
    <p:sldId id="281" r:id="rId27"/>
    <p:sldId id="274"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437B6F-1A20-41D7-AFED-70A0E95AB0C9}">
          <p14:sldIdLst>
            <p14:sldId id="256"/>
            <p14:sldId id="257"/>
            <p14:sldId id="259"/>
            <p14:sldId id="260"/>
            <p14:sldId id="261"/>
            <p14:sldId id="263"/>
            <p14:sldId id="258"/>
            <p14:sldId id="262"/>
            <p14:sldId id="265"/>
            <p14:sldId id="266"/>
            <p14:sldId id="267"/>
            <p14:sldId id="268"/>
            <p14:sldId id="269"/>
            <p14:sldId id="270"/>
            <p14:sldId id="271"/>
            <p14:sldId id="272"/>
            <p14:sldId id="278"/>
            <p14:sldId id="277"/>
            <p14:sldId id="284"/>
            <p14:sldId id="273"/>
            <p14:sldId id="282"/>
            <p14:sldId id="280"/>
            <p14:sldId id="275"/>
            <p14:sldId id="276"/>
            <p14:sldId id="283"/>
            <p14:sldId id="281"/>
            <p14:sldId id="274"/>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79" autoAdjust="0"/>
    <p:restoredTop sz="94660"/>
  </p:normalViewPr>
  <p:slideViewPr>
    <p:cSldViewPr snapToGrid="0">
      <p:cViewPr varScale="1">
        <p:scale>
          <a:sx n="91" d="100"/>
          <a:sy n="91" d="100"/>
        </p:scale>
        <p:origin x="18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708A2-3F39-41D1-87D6-0CB1F66C72D0}" type="datetimeFigureOut">
              <a:rPr lang="en-IN" smtClean="0"/>
              <a:t>29-04-2022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4154C-7673-4F46-88EE-29E51AB12F57}" type="slidenum">
              <a:rPr lang="en-IN" smtClean="0"/>
              <a:t>‹#›</a:t>
            </a:fld>
            <a:endParaRPr lang="en-IN"/>
          </a:p>
        </p:txBody>
      </p:sp>
    </p:spTree>
    <p:extLst>
      <p:ext uri="{BB962C8B-B14F-4D97-AF65-F5344CB8AC3E}">
        <p14:creationId xmlns:p14="http://schemas.microsoft.com/office/powerpoint/2010/main" val="4096618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034FE4C-DF68-49E0-83FA-E7273FE01411}"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71DF-300C-44B8-BFD5-18FA7748B44E}"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93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4FE4C-DF68-49E0-83FA-E7273FE01411}"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71DF-300C-44B8-BFD5-18FA7748B44E}" type="slidenum">
              <a:rPr lang="en-IN" smtClean="0"/>
              <a:t>‹#›</a:t>
            </a:fld>
            <a:endParaRPr lang="en-IN"/>
          </a:p>
        </p:txBody>
      </p:sp>
    </p:spTree>
    <p:extLst>
      <p:ext uri="{BB962C8B-B14F-4D97-AF65-F5344CB8AC3E}">
        <p14:creationId xmlns:p14="http://schemas.microsoft.com/office/powerpoint/2010/main" val="3885484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4FE4C-DF68-49E0-83FA-E7273FE01411}"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71DF-300C-44B8-BFD5-18FA7748B44E}"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302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4FE4C-DF68-49E0-83FA-E7273FE01411}"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71DF-300C-44B8-BFD5-18FA7748B44E}" type="slidenum">
              <a:rPr lang="en-IN" smtClean="0"/>
              <a:t>‹#›</a:t>
            </a:fld>
            <a:endParaRPr lang="en-IN"/>
          </a:p>
        </p:txBody>
      </p:sp>
    </p:spTree>
    <p:extLst>
      <p:ext uri="{BB962C8B-B14F-4D97-AF65-F5344CB8AC3E}">
        <p14:creationId xmlns:p14="http://schemas.microsoft.com/office/powerpoint/2010/main" val="337974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34FE4C-DF68-49E0-83FA-E7273FE01411}" type="datetimeFigureOut">
              <a:rPr lang="en-IN" smtClean="0"/>
              <a:t>29-04-2022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671DF-300C-44B8-BFD5-18FA7748B44E}"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34FE4C-DF68-49E0-83FA-E7273FE01411}" type="datetimeFigureOut">
              <a:rPr lang="en-IN" smtClean="0"/>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671DF-300C-44B8-BFD5-18FA7748B44E}" type="slidenum">
              <a:rPr lang="en-IN" smtClean="0"/>
              <a:t>‹#›</a:t>
            </a:fld>
            <a:endParaRPr lang="en-IN"/>
          </a:p>
        </p:txBody>
      </p:sp>
    </p:spTree>
    <p:extLst>
      <p:ext uri="{BB962C8B-B14F-4D97-AF65-F5344CB8AC3E}">
        <p14:creationId xmlns:p14="http://schemas.microsoft.com/office/powerpoint/2010/main" val="154757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34FE4C-DF68-49E0-83FA-E7273FE01411}" type="datetimeFigureOut">
              <a:rPr lang="en-IN" smtClean="0"/>
              <a:t>29-04-2022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671DF-300C-44B8-BFD5-18FA7748B44E}" type="slidenum">
              <a:rPr lang="en-IN" smtClean="0"/>
              <a:t>‹#›</a:t>
            </a:fld>
            <a:endParaRPr lang="en-IN"/>
          </a:p>
        </p:txBody>
      </p:sp>
    </p:spTree>
    <p:extLst>
      <p:ext uri="{BB962C8B-B14F-4D97-AF65-F5344CB8AC3E}">
        <p14:creationId xmlns:p14="http://schemas.microsoft.com/office/powerpoint/2010/main" val="371483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34FE4C-DF68-49E0-83FA-E7273FE01411}" type="datetimeFigureOut">
              <a:rPr lang="en-IN" smtClean="0"/>
              <a:t>29-04-2022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671DF-300C-44B8-BFD5-18FA7748B44E}" type="slidenum">
              <a:rPr lang="en-IN" smtClean="0"/>
              <a:t>‹#›</a:t>
            </a:fld>
            <a:endParaRPr lang="en-IN"/>
          </a:p>
        </p:txBody>
      </p:sp>
    </p:spTree>
    <p:extLst>
      <p:ext uri="{BB962C8B-B14F-4D97-AF65-F5344CB8AC3E}">
        <p14:creationId xmlns:p14="http://schemas.microsoft.com/office/powerpoint/2010/main" val="704191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34FE4C-DF68-49E0-83FA-E7273FE01411}" type="datetimeFigureOut">
              <a:rPr lang="en-IN" smtClean="0"/>
              <a:t>29-04-2022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671DF-300C-44B8-BFD5-18FA7748B44E}" type="slidenum">
              <a:rPr lang="en-IN" smtClean="0"/>
              <a:t>‹#›</a:t>
            </a:fld>
            <a:endParaRPr lang="en-IN"/>
          </a:p>
        </p:txBody>
      </p:sp>
    </p:spTree>
    <p:extLst>
      <p:ext uri="{BB962C8B-B14F-4D97-AF65-F5344CB8AC3E}">
        <p14:creationId xmlns:p14="http://schemas.microsoft.com/office/powerpoint/2010/main" val="326744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34FE4C-DF68-49E0-83FA-E7273FE01411}" type="datetimeFigureOut">
              <a:rPr lang="en-IN" smtClean="0"/>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671DF-300C-44B8-BFD5-18FA7748B44E}" type="slidenum">
              <a:rPr lang="en-IN" smtClean="0"/>
              <a:t>‹#›</a:t>
            </a:fld>
            <a:endParaRPr lang="en-IN"/>
          </a:p>
        </p:txBody>
      </p:sp>
    </p:spTree>
    <p:extLst>
      <p:ext uri="{BB962C8B-B14F-4D97-AF65-F5344CB8AC3E}">
        <p14:creationId xmlns:p14="http://schemas.microsoft.com/office/powerpoint/2010/main" val="182179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34FE4C-DF68-49E0-83FA-E7273FE01411}" type="datetimeFigureOut">
              <a:rPr lang="en-IN" smtClean="0"/>
              <a:t>29-04-2022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671DF-300C-44B8-BFD5-18FA7748B44E}"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21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2.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034FE4C-DF68-49E0-83FA-E7273FE01411}" type="datetimeFigureOut">
              <a:rPr lang="en-IN" smtClean="0"/>
              <a:t>29-04-2022</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3E671DF-300C-44B8-BFD5-18FA7748B44E}"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26706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image" Target="../media/image12.jp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4.jp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16.jpg" /><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7.xml" /><Relationship Id="rId5" Type="http://schemas.openxmlformats.org/officeDocument/2006/relationships/image" Target="../media/image22.png" /><Relationship Id="rId4" Type="http://schemas.openxmlformats.org/officeDocument/2006/relationships/image" Target="../media/image21.png" /></Relationships>
</file>

<file path=ppt/slides/_rels/slide19.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7.xml" /><Relationship Id="rId5" Type="http://schemas.openxmlformats.org/officeDocument/2006/relationships/image" Target="../media/image26.png" /><Relationship Id="rId4" Type="http://schemas.openxmlformats.org/officeDocument/2006/relationships/image" Target="../media/image25.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7.xml" /><Relationship Id="rId4" Type="http://schemas.openxmlformats.org/officeDocument/2006/relationships/image" Target="../media/image29.png" /></Relationships>
</file>

<file path=ppt/slides/_rels/slide22.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584C-69D5-4459-9179-3CF3E1A1F548}"/>
              </a:ext>
            </a:extLst>
          </p:cNvPr>
          <p:cNvSpPr>
            <a:spLocks noGrp="1"/>
          </p:cNvSpPr>
          <p:nvPr>
            <p:ph type="ctrTitle"/>
          </p:nvPr>
        </p:nvSpPr>
        <p:spPr>
          <a:xfrm>
            <a:off x="847725" y="4791075"/>
            <a:ext cx="6238876" cy="1809750"/>
          </a:xfrm>
          <a:noFill/>
        </p:spPr>
        <p:txBody>
          <a:bodyPr/>
          <a:lstStyle/>
          <a:p>
            <a:r>
              <a:rPr lang="en-IN" sz="4400" dirty="0"/>
              <a:t>LEAVE MANAGEMENT SYSTEM</a:t>
            </a:r>
          </a:p>
        </p:txBody>
      </p:sp>
      <p:sp>
        <p:nvSpPr>
          <p:cNvPr id="3" name="Subtitle 2">
            <a:extLst>
              <a:ext uri="{FF2B5EF4-FFF2-40B4-BE49-F238E27FC236}">
                <a16:creationId xmlns:a16="http://schemas.microsoft.com/office/drawing/2014/main" id="{0DE4C570-A3CB-4721-8F13-5B66B1D1D945}"/>
              </a:ext>
            </a:extLst>
          </p:cNvPr>
          <p:cNvSpPr>
            <a:spLocks noGrp="1"/>
          </p:cNvSpPr>
          <p:nvPr>
            <p:ph type="subTitle" idx="1"/>
          </p:nvPr>
        </p:nvSpPr>
        <p:spPr>
          <a:xfrm>
            <a:off x="8442960" y="4399280"/>
            <a:ext cx="3749040" cy="2458719"/>
          </a:xfrm>
        </p:spPr>
        <p:txBody>
          <a:bodyPr>
            <a:normAutofit/>
          </a:bodyPr>
          <a:lstStyle/>
          <a:p>
            <a:r>
              <a:rPr lang="en-IN" dirty="0"/>
              <a:t>PROJECT DONE BY;</a:t>
            </a:r>
          </a:p>
          <a:p>
            <a:r>
              <a:rPr lang="en-IN" dirty="0"/>
              <a:t>1.RA1911003010380(LOKESH KUMAR.S)</a:t>
            </a:r>
          </a:p>
          <a:p>
            <a:endParaRPr lang="en-IN" dirty="0"/>
          </a:p>
          <a:p>
            <a:r>
              <a:rPr lang="en-IN" dirty="0"/>
              <a:t>2</a:t>
            </a:r>
            <a:r>
              <a:rPr lang="en-IN"/>
              <a:t>.RA1911003010</a:t>
            </a:r>
            <a:r>
              <a:rPr lang="en-US"/>
              <a:t>402(vijay.T)</a:t>
            </a:r>
          </a:p>
          <a:p>
            <a:r>
              <a:rPr lang="en-US"/>
              <a:t>3.RA1911003010399(HRITIK)</a:t>
            </a:r>
            <a:endParaRPr lang="en-IN" dirty="0"/>
          </a:p>
        </p:txBody>
      </p:sp>
    </p:spTree>
    <p:extLst>
      <p:ext uri="{BB962C8B-B14F-4D97-AF65-F5344CB8AC3E}">
        <p14:creationId xmlns:p14="http://schemas.microsoft.com/office/powerpoint/2010/main" val="3535850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2A41E3-D507-4161-9E19-99C1B7CB5BAD}"/>
              </a:ext>
            </a:extLst>
          </p:cNvPr>
          <p:cNvPicPr/>
          <p:nvPr/>
        </p:nvPicPr>
        <p:blipFill>
          <a:blip r:embed="rId2">
            <a:extLst>
              <a:ext uri="{28A0092B-C50C-407E-A947-70E740481C1C}">
                <a14:useLocalDpi xmlns:a14="http://schemas.microsoft.com/office/drawing/2010/main" val="0"/>
              </a:ext>
            </a:extLst>
          </a:blip>
          <a:stretch>
            <a:fillRect/>
          </a:stretch>
        </p:blipFill>
        <p:spPr>
          <a:xfrm>
            <a:off x="3124200" y="85725"/>
            <a:ext cx="5943600" cy="6686550"/>
          </a:xfrm>
          <a:prstGeom prst="rect">
            <a:avLst/>
          </a:prstGeom>
        </p:spPr>
      </p:pic>
      <p:sp>
        <p:nvSpPr>
          <p:cNvPr id="2" name="TextBox 1">
            <a:extLst>
              <a:ext uri="{FF2B5EF4-FFF2-40B4-BE49-F238E27FC236}">
                <a16:creationId xmlns:a16="http://schemas.microsoft.com/office/drawing/2014/main" id="{421F5B00-4449-4781-AFA8-AEA8DFDFD493}"/>
              </a:ext>
            </a:extLst>
          </p:cNvPr>
          <p:cNvSpPr txBox="1"/>
          <p:nvPr/>
        </p:nvSpPr>
        <p:spPr>
          <a:xfrm>
            <a:off x="9611360" y="1828800"/>
            <a:ext cx="2423549" cy="369332"/>
          </a:xfrm>
          <a:prstGeom prst="rect">
            <a:avLst/>
          </a:prstGeom>
          <a:noFill/>
        </p:spPr>
        <p:txBody>
          <a:bodyPr wrap="none" rtlCol="0">
            <a:spAutoFit/>
          </a:bodyPr>
          <a:lstStyle/>
          <a:p>
            <a:r>
              <a:rPr lang="en-IN" dirty="0"/>
              <a:t>STATE CHART DIAGRAM</a:t>
            </a:r>
          </a:p>
        </p:txBody>
      </p:sp>
    </p:spTree>
    <p:extLst>
      <p:ext uri="{BB962C8B-B14F-4D97-AF65-F5344CB8AC3E}">
        <p14:creationId xmlns:p14="http://schemas.microsoft.com/office/powerpoint/2010/main" val="110776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13C92-FEA6-4D5C-BA34-2637C9553746}"/>
              </a:ext>
            </a:extLst>
          </p:cNvPr>
          <p:cNvPicPr>
            <a:picLocks noChangeAspect="1"/>
          </p:cNvPicPr>
          <p:nvPr/>
        </p:nvPicPr>
        <p:blipFill>
          <a:blip r:embed="rId2"/>
          <a:stretch>
            <a:fillRect/>
          </a:stretch>
        </p:blipFill>
        <p:spPr>
          <a:xfrm>
            <a:off x="2178779" y="423788"/>
            <a:ext cx="7834442" cy="6010424"/>
          </a:xfrm>
          <a:prstGeom prst="rect">
            <a:avLst/>
          </a:prstGeom>
        </p:spPr>
      </p:pic>
      <p:sp>
        <p:nvSpPr>
          <p:cNvPr id="3" name="TextBox 2">
            <a:extLst>
              <a:ext uri="{FF2B5EF4-FFF2-40B4-BE49-F238E27FC236}">
                <a16:creationId xmlns:a16="http://schemas.microsoft.com/office/drawing/2014/main" id="{9158D6B4-4A1D-4C93-B868-9ACD3E1D5E1F}"/>
              </a:ext>
            </a:extLst>
          </p:cNvPr>
          <p:cNvSpPr txBox="1"/>
          <p:nvPr/>
        </p:nvSpPr>
        <p:spPr>
          <a:xfrm>
            <a:off x="10322560" y="1178560"/>
            <a:ext cx="1780809" cy="369332"/>
          </a:xfrm>
          <a:prstGeom prst="rect">
            <a:avLst/>
          </a:prstGeom>
          <a:noFill/>
        </p:spPr>
        <p:txBody>
          <a:bodyPr wrap="none" rtlCol="0">
            <a:spAutoFit/>
          </a:bodyPr>
          <a:lstStyle/>
          <a:p>
            <a:r>
              <a:rPr lang="en-IN" dirty="0"/>
              <a:t>CLASS DIAGRAM</a:t>
            </a:r>
          </a:p>
        </p:txBody>
      </p:sp>
    </p:spTree>
    <p:extLst>
      <p:ext uri="{BB962C8B-B14F-4D97-AF65-F5344CB8AC3E}">
        <p14:creationId xmlns:p14="http://schemas.microsoft.com/office/powerpoint/2010/main" val="346715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72885-DC84-425E-BE4D-0CF1A72DB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49" y="1446964"/>
            <a:ext cx="5184097" cy="4839535"/>
          </a:xfrm>
          <a:prstGeom prst="rect">
            <a:avLst/>
          </a:prstGeom>
        </p:spPr>
      </p:pic>
      <p:pic>
        <p:nvPicPr>
          <p:cNvPr id="5" name="Picture 4">
            <a:extLst>
              <a:ext uri="{FF2B5EF4-FFF2-40B4-BE49-F238E27FC236}">
                <a16:creationId xmlns:a16="http://schemas.microsoft.com/office/drawing/2014/main" id="{C2D489FB-D0F1-4388-9685-D2404A9C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760" y="1543050"/>
            <a:ext cx="6160496" cy="4629150"/>
          </a:xfrm>
          <a:prstGeom prst="rect">
            <a:avLst/>
          </a:prstGeom>
        </p:spPr>
      </p:pic>
      <p:sp>
        <p:nvSpPr>
          <p:cNvPr id="7" name="TextBox 6">
            <a:extLst>
              <a:ext uri="{FF2B5EF4-FFF2-40B4-BE49-F238E27FC236}">
                <a16:creationId xmlns:a16="http://schemas.microsoft.com/office/drawing/2014/main" id="{BED8A86A-69C3-4B39-8504-6DCA352994D1}"/>
              </a:ext>
            </a:extLst>
          </p:cNvPr>
          <p:cNvSpPr txBox="1"/>
          <p:nvPr/>
        </p:nvSpPr>
        <p:spPr>
          <a:xfrm>
            <a:off x="3152774" y="571501"/>
            <a:ext cx="3962401" cy="369332"/>
          </a:xfrm>
          <a:prstGeom prst="rect">
            <a:avLst/>
          </a:prstGeom>
          <a:noFill/>
        </p:spPr>
        <p:txBody>
          <a:bodyPr wrap="square" rtlCol="0">
            <a:spAutoFit/>
          </a:bodyPr>
          <a:lstStyle/>
          <a:p>
            <a:r>
              <a:rPr lang="en-IN" dirty="0"/>
              <a:t>DATA FLOW DIAGRAM</a:t>
            </a:r>
          </a:p>
        </p:txBody>
      </p:sp>
    </p:spTree>
    <p:extLst>
      <p:ext uri="{BB962C8B-B14F-4D97-AF65-F5344CB8AC3E}">
        <p14:creationId xmlns:p14="http://schemas.microsoft.com/office/powerpoint/2010/main" val="90694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E8F98E-761B-400B-AEC4-25916CA05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941" y="725522"/>
            <a:ext cx="8956678" cy="5833676"/>
          </a:xfrm>
          <a:prstGeom prst="rect">
            <a:avLst/>
          </a:prstGeom>
        </p:spPr>
      </p:pic>
      <p:sp>
        <p:nvSpPr>
          <p:cNvPr id="2" name="TextBox 1">
            <a:extLst>
              <a:ext uri="{FF2B5EF4-FFF2-40B4-BE49-F238E27FC236}">
                <a16:creationId xmlns:a16="http://schemas.microsoft.com/office/drawing/2014/main" id="{0C4FD6BB-DBFB-41CA-A17F-D62C9C3CCDB0}"/>
              </a:ext>
            </a:extLst>
          </p:cNvPr>
          <p:cNvSpPr txBox="1"/>
          <p:nvPr/>
        </p:nvSpPr>
        <p:spPr>
          <a:xfrm>
            <a:off x="9639620" y="2011680"/>
            <a:ext cx="2935926" cy="369332"/>
          </a:xfrm>
          <a:prstGeom prst="rect">
            <a:avLst/>
          </a:prstGeom>
          <a:noFill/>
        </p:spPr>
        <p:txBody>
          <a:bodyPr wrap="square" rtlCol="0">
            <a:spAutoFit/>
          </a:bodyPr>
          <a:lstStyle/>
          <a:p>
            <a:r>
              <a:rPr lang="en-IN" dirty="0"/>
              <a:t>DEPLOYMENT DIAGRAM</a:t>
            </a:r>
          </a:p>
        </p:txBody>
      </p:sp>
    </p:spTree>
    <p:extLst>
      <p:ext uri="{BB962C8B-B14F-4D97-AF65-F5344CB8AC3E}">
        <p14:creationId xmlns:p14="http://schemas.microsoft.com/office/powerpoint/2010/main" val="1601735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CE975E-5E28-4795-95B0-B5F1A8612D79}"/>
              </a:ext>
            </a:extLst>
          </p:cNvPr>
          <p:cNvPicPr>
            <a:picLocks noChangeAspect="1"/>
          </p:cNvPicPr>
          <p:nvPr/>
        </p:nvPicPr>
        <p:blipFill>
          <a:blip r:embed="rId2"/>
          <a:stretch>
            <a:fillRect/>
          </a:stretch>
        </p:blipFill>
        <p:spPr>
          <a:xfrm>
            <a:off x="312420" y="2000250"/>
            <a:ext cx="5783580" cy="4772025"/>
          </a:xfrm>
          <a:prstGeom prst="rect">
            <a:avLst/>
          </a:prstGeom>
        </p:spPr>
      </p:pic>
      <p:pic>
        <p:nvPicPr>
          <p:cNvPr id="4" name="Picture 3">
            <a:extLst>
              <a:ext uri="{FF2B5EF4-FFF2-40B4-BE49-F238E27FC236}">
                <a16:creationId xmlns:a16="http://schemas.microsoft.com/office/drawing/2014/main" id="{0580EF26-F05C-4F98-92C6-BC3E4C972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014" y="2000250"/>
            <a:ext cx="5546035" cy="4800600"/>
          </a:xfrm>
          <a:prstGeom prst="rect">
            <a:avLst/>
          </a:prstGeom>
        </p:spPr>
      </p:pic>
      <p:sp>
        <p:nvSpPr>
          <p:cNvPr id="3" name="TextBox 2">
            <a:extLst>
              <a:ext uri="{FF2B5EF4-FFF2-40B4-BE49-F238E27FC236}">
                <a16:creationId xmlns:a16="http://schemas.microsoft.com/office/drawing/2014/main" id="{C539E050-C98C-4D7B-BF5F-028926DB8A74}"/>
              </a:ext>
            </a:extLst>
          </p:cNvPr>
          <p:cNvSpPr txBox="1"/>
          <p:nvPr/>
        </p:nvSpPr>
        <p:spPr>
          <a:xfrm>
            <a:off x="2550160" y="944880"/>
            <a:ext cx="2952347" cy="369332"/>
          </a:xfrm>
          <a:prstGeom prst="rect">
            <a:avLst/>
          </a:prstGeom>
          <a:noFill/>
        </p:spPr>
        <p:txBody>
          <a:bodyPr wrap="none" rtlCol="0">
            <a:spAutoFit/>
          </a:bodyPr>
          <a:lstStyle/>
          <a:p>
            <a:r>
              <a:rPr lang="en-IN" dirty="0"/>
              <a:t>COMMUNICATION DIAGRAM</a:t>
            </a:r>
          </a:p>
        </p:txBody>
      </p:sp>
    </p:spTree>
    <p:extLst>
      <p:ext uri="{BB962C8B-B14F-4D97-AF65-F5344CB8AC3E}">
        <p14:creationId xmlns:p14="http://schemas.microsoft.com/office/powerpoint/2010/main" val="3497527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1075EB-1869-4133-A357-36730574A29F}"/>
              </a:ext>
            </a:extLst>
          </p:cNvPr>
          <p:cNvPicPr>
            <a:picLocks noChangeAspect="1"/>
          </p:cNvPicPr>
          <p:nvPr/>
        </p:nvPicPr>
        <p:blipFill>
          <a:blip r:embed="rId2"/>
          <a:stretch>
            <a:fillRect/>
          </a:stretch>
        </p:blipFill>
        <p:spPr>
          <a:xfrm>
            <a:off x="425369" y="669718"/>
            <a:ext cx="11341261" cy="6188282"/>
          </a:xfrm>
          <a:prstGeom prst="rect">
            <a:avLst/>
          </a:prstGeom>
        </p:spPr>
      </p:pic>
      <p:sp>
        <p:nvSpPr>
          <p:cNvPr id="2" name="TextBox 1">
            <a:extLst>
              <a:ext uri="{FF2B5EF4-FFF2-40B4-BE49-F238E27FC236}">
                <a16:creationId xmlns:a16="http://schemas.microsoft.com/office/drawing/2014/main" id="{170A3893-C4FC-4AF7-83A5-6685E720783A}"/>
              </a:ext>
            </a:extLst>
          </p:cNvPr>
          <p:cNvSpPr txBox="1"/>
          <p:nvPr/>
        </p:nvSpPr>
        <p:spPr>
          <a:xfrm>
            <a:off x="5618480" y="325120"/>
            <a:ext cx="2235200" cy="369332"/>
          </a:xfrm>
          <a:prstGeom prst="rect">
            <a:avLst/>
          </a:prstGeom>
          <a:noFill/>
        </p:spPr>
        <p:txBody>
          <a:bodyPr wrap="square" rtlCol="0">
            <a:spAutoFit/>
          </a:bodyPr>
          <a:lstStyle/>
          <a:p>
            <a:r>
              <a:rPr lang="en-IN" dirty="0"/>
              <a:t>SEQUENCE DIAGRAM</a:t>
            </a:r>
          </a:p>
        </p:txBody>
      </p:sp>
    </p:spTree>
    <p:extLst>
      <p:ext uri="{BB962C8B-B14F-4D97-AF65-F5344CB8AC3E}">
        <p14:creationId xmlns:p14="http://schemas.microsoft.com/office/powerpoint/2010/main" val="81987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5C699-A517-425D-B907-26B52C149A7A}"/>
              </a:ext>
            </a:extLst>
          </p:cNvPr>
          <p:cNvPicPr>
            <a:picLocks noChangeAspect="1"/>
          </p:cNvPicPr>
          <p:nvPr/>
        </p:nvPicPr>
        <p:blipFill>
          <a:blip r:embed="rId2"/>
          <a:stretch>
            <a:fillRect/>
          </a:stretch>
        </p:blipFill>
        <p:spPr>
          <a:xfrm>
            <a:off x="637413" y="51916"/>
            <a:ext cx="10917174" cy="6754168"/>
          </a:xfrm>
          <a:prstGeom prst="rect">
            <a:avLst/>
          </a:prstGeom>
        </p:spPr>
      </p:pic>
    </p:spTree>
    <p:extLst>
      <p:ext uri="{BB962C8B-B14F-4D97-AF65-F5344CB8AC3E}">
        <p14:creationId xmlns:p14="http://schemas.microsoft.com/office/powerpoint/2010/main" val="22201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976B6-EF8B-4B6F-878D-BC14C6C939B3}"/>
              </a:ext>
            </a:extLst>
          </p:cNvPr>
          <p:cNvSpPr>
            <a:spLocks noGrp="1"/>
          </p:cNvSpPr>
          <p:nvPr>
            <p:ph type="ctrTitle"/>
          </p:nvPr>
        </p:nvSpPr>
        <p:spPr/>
        <p:txBody>
          <a:bodyPr/>
          <a:lstStyle/>
          <a:p>
            <a:r>
              <a:rPr lang="en-IN" dirty="0"/>
              <a:t>LMS</a:t>
            </a:r>
          </a:p>
        </p:txBody>
      </p:sp>
      <p:sp>
        <p:nvSpPr>
          <p:cNvPr id="4" name="Subtitle 3">
            <a:extLst>
              <a:ext uri="{FF2B5EF4-FFF2-40B4-BE49-F238E27FC236}">
                <a16:creationId xmlns:a16="http://schemas.microsoft.com/office/drawing/2014/main" id="{1045373B-357D-4A23-8D16-BD48961DC1A0}"/>
              </a:ext>
            </a:extLst>
          </p:cNvPr>
          <p:cNvSpPr>
            <a:spLocks noGrp="1"/>
          </p:cNvSpPr>
          <p:nvPr>
            <p:ph type="subTitle" idx="1"/>
          </p:nvPr>
        </p:nvSpPr>
        <p:spPr/>
        <p:txBody>
          <a:bodyPr/>
          <a:lstStyle/>
          <a:p>
            <a:r>
              <a:rPr lang="en-IN" dirty="0"/>
              <a:t>demo</a:t>
            </a:r>
          </a:p>
        </p:txBody>
      </p:sp>
    </p:spTree>
    <p:extLst>
      <p:ext uri="{BB962C8B-B14F-4D97-AF65-F5344CB8AC3E}">
        <p14:creationId xmlns:p14="http://schemas.microsoft.com/office/powerpoint/2010/main" val="1059087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13EDBED-2CF2-40C3-AFBA-107658ABD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34178" cy="3384874"/>
          </a:xfrm>
          <a:prstGeom prst="rect">
            <a:avLst/>
          </a:prstGeom>
        </p:spPr>
      </p:pic>
      <p:pic>
        <p:nvPicPr>
          <p:cNvPr id="17" name="Picture 16">
            <a:extLst>
              <a:ext uri="{FF2B5EF4-FFF2-40B4-BE49-F238E27FC236}">
                <a16:creationId xmlns:a16="http://schemas.microsoft.com/office/drawing/2014/main" id="{AA74F7AD-3F87-4E3E-A882-723EF8D2F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4" y="3384874"/>
            <a:ext cx="6034178" cy="347312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18" name="Picture 17">
            <a:extLst>
              <a:ext uri="{FF2B5EF4-FFF2-40B4-BE49-F238E27FC236}">
                <a16:creationId xmlns:a16="http://schemas.microsoft.com/office/drawing/2014/main" id="{590295F4-0283-4D3F-AC88-0E237DEEE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554" y="3384875"/>
            <a:ext cx="6174446" cy="3473126"/>
          </a:xfrm>
          <a:prstGeom prst="rect">
            <a:avLst/>
          </a:prstGeom>
        </p:spPr>
      </p:pic>
      <p:pic>
        <p:nvPicPr>
          <p:cNvPr id="20" name="Picture 19">
            <a:extLst>
              <a:ext uri="{FF2B5EF4-FFF2-40B4-BE49-F238E27FC236}">
                <a16:creationId xmlns:a16="http://schemas.microsoft.com/office/drawing/2014/main" id="{99D79626-4E49-46BC-911C-18C24831A028}"/>
              </a:ext>
            </a:extLst>
          </p:cNvPr>
          <p:cNvPicPr>
            <a:picLocks noChangeAspect="1"/>
          </p:cNvPicPr>
          <p:nvPr/>
        </p:nvPicPr>
        <p:blipFill>
          <a:blip r:embed="rId5"/>
          <a:stretch>
            <a:fillRect/>
          </a:stretch>
        </p:blipFill>
        <p:spPr>
          <a:xfrm>
            <a:off x="6034178" y="0"/>
            <a:ext cx="6174446" cy="3384874"/>
          </a:xfrm>
          <a:prstGeom prst="rect">
            <a:avLst/>
          </a:prstGeom>
        </p:spPr>
      </p:pic>
    </p:spTree>
    <p:extLst>
      <p:ext uri="{BB962C8B-B14F-4D97-AF65-F5344CB8AC3E}">
        <p14:creationId xmlns:p14="http://schemas.microsoft.com/office/powerpoint/2010/main" val="388215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E90484B-DEA3-4DE9-8675-5B8CD4B1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 y="0"/>
            <a:ext cx="6095999" cy="3428999"/>
          </a:xfrm>
          <a:prstGeom prst="rect">
            <a:avLst/>
          </a:prstGeom>
        </p:spPr>
      </p:pic>
      <p:pic>
        <p:nvPicPr>
          <p:cNvPr id="22" name="Picture 21">
            <a:extLst>
              <a:ext uri="{FF2B5EF4-FFF2-40B4-BE49-F238E27FC236}">
                <a16:creationId xmlns:a16="http://schemas.microsoft.com/office/drawing/2014/main" id="{2AB8B687-47F5-4C41-AC06-AFBD344B2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3" y="-1"/>
            <a:ext cx="6096007" cy="3429005"/>
          </a:xfrm>
          <a:prstGeom prst="rect">
            <a:avLst/>
          </a:prstGeom>
        </p:spPr>
      </p:pic>
      <p:pic>
        <p:nvPicPr>
          <p:cNvPr id="24" name="Picture 23">
            <a:extLst>
              <a:ext uri="{FF2B5EF4-FFF2-40B4-BE49-F238E27FC236}">
                <a16:creationId xmlns:a16="http://schemas.microsoft.com/office/drawing/2014/main" id="{3C0AAE6F-5C43-4A0A-8DA2-04A3A04EB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428999"/>
            <a:ext cx="6096001" cy="3429001"/>
          </a:xfrm>
          <a:prstGeom prst="rect">
            <a:avLst/>
          </a:prstGeom>
        </p:spPr>
      </p:pic>
      <p:pic>
        <p:nvPicPr>
          <p:cNvPr id="26" name="Picture 25">
            <a:extLst>
              <a:ext uri="{FF2B5EF4-FFF2-40B4-BE49-F238E27FC236}">
                <a16:creationId xmlns:a16="http://schemas.microsoft.com/office/drawing/2014/main" id="{73289DFA-E445-4DE3-8B57-6FB379F8DA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1"/>
            <a:ext cx="6095999" cy="3429000"/>
          </a:xfrm>
          <a:prstGeom prst="rect">
            <a:avLst/>
          </a:prstGeom>
        </p:spPr>
      </p:pic>
    </p:spTree>
    <p:extLst>
      <p:ext uri="{BB962C8B-B14F-4D97-AF65-F5344CB8AC3E}">
        <p14:creationId xmlns:p14="http://schemas.microsoft.com/office/powerpoint/2010/main" val="387432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87CD-A4E8-432D-AA83-3212F420162F}"/>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D5A90FE6-0D11-4B73-9072-449C855B343C}"/>
              </a:ext>
            </a:extLst>
          </p:cNvPr>
          <p:cNvSpPr>
            <a:spLocks noGrp="1"/>
          </p:cNvSpPr>
          <p:nvPr>
            <p:ph idx="1"/>
          </p:nvPr>
        </p:nvSpPr>
        <p:spPr/>
        <p:txBody>
          <a:bodyPr>
            <a:normAutofit lnSpcReduction="10000"/>
          </a:bodyPr>
          <a:lstStyle/>
          <a:p>
            <a:pPr marL="0" indent="0" algn="just">
              <a:buNone/>
            </a:pPr>
            <a:r>
              <a:rPr lang="en-US" b="0" i="0" dirty="0">
                <a:solidFill>
                  <a:srgbClr val="000000"/>
                </a:solidFill>
                <a:effectLst/>
                <a:latin typeface="Times New Roman" panose="02020603050405020304" pitchFamily="18" charset="0"/>
              </a:rPr>
              <a:t> In the existing system, leaves are maintained using the attendance register for staff. The staff needs to submit their leaves manually to their respective authorities. This increases the paperwork &amp; maintaining the records becomes tedious. Maintaining notices in the records also increases the paperwork. The main objective of the proposed system is to reduce the paperwork and help in easier record maintenance by having a particular centralized Database System, where Leaves and Notices are maintained. The proposed system modernizes and automates the existing system. It decreases the paperwork and enables easier record maintenance. It also reduces chances of Data loss. This module intelligently adapts to HR policy of the management &amp; allows easy leave handling for better scheduling of workload. This system will provide a connection between the user (staff) and the database hence enabling quick retrieval of the information without any intervention from the human resource manager. In this system employees can apply for leave online he/she can see his/her balance leave.</a:t>
            </a:r>
          </a:p>
          <a:p>
            <a:endParaRPr lang="en-IN" dirty="0"/>
          </a:p>
        </p:txBody>
      </p:sp>
    </p:spTree>
    <p:extLst>
      <p:ext uri="{BB962C8B-B14F-4D97-AF65-F5344CB8AC3E}">
        <p14:creationId xmlns:p14="http://schemas.microsoft.com/office/powerpoint/2010/main" val="2332507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6B04-1C34-4C4D-9F7E-320E84C1E8F9}"/>
              </a:ext>
            </a:extLst>
          </p:cNvPr>
          <p:cNvSpPr>
            <a:spLocks noGrp="1"/>
          </p:cNvSpPr>
          <p:nvPr>
            <p:ph type="title"/>
          </p:nvPr>
        </p:nvSpPr>
        <p:spPr/>
        <p:txBody>
          <a:bodyPr/>
          <a:lstStyle/>
          <a:p>
            <a:r>
              <a:rPr lang="en-IN" dirty="0"/>
              <a:t>TESTING</a:t>
            </a:r>
          </a:p>
        </p:txBody>
      </p:sp>
      <p:sp>
        <p:nvSpPr>
          <p:cNvPr id="3" name="Text Placeholder 2">
            <a:extLst>
              <a:ext uri="{FF2B5EF4-FFF2-40B4-BE49-F238E27FC236}">
                <a16:creationId xmlns:a16="http://schemas.microsoft.com/office/drawing/2014/main" id="{54EC607C-8D80-4AF3-97CF-8609F5C0A7CC}"/>
              </a:ext>
            </a:extLst>
          </p:cNvPr>
          <p:cNvSpPr>
            <a:spLocks noGrp="1"/>
          </p:cNvSpPr>
          <p:nvPr>
            <p:ph type="body" idx="1"/>
          </p:nvPr>
        </p:nvSpPr>
        <p:spPr/>
        <p:txBody>
          <a:bodyPr/>
          <a:lstStyle/>
          <a:p>
            <a:r>
              <a:rPr lang="en-IN" dirty="0"/>
              <a:t>MANUAL TESTING</a:t>
            </a:r>
          </a:p>
          <a:p>
            <a:r>
              <a:rPr lang="en-IN" dirty="0"/>
              <a:t>TEST CASES</a:t>
            </a:r>
          </a:p>
        </p:txBody>
      </p:sp>
    </p:spTree>
    <p:extLst>
      <p:ext uri="{BB962C8B-B14F-4D97-AF65-F5344CB8AC3E}">
        <p14:creationId xmlns:p14="http://schemas.microsoft.com/office/powerpoint/2010/main" val="587018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1C30E0-69ED-479B-A0D3-B57C94011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0" y="66908"/>
            <a:ext cx="6016701" cy="3384394"/>
          </a:xfrm>
          <a:prstGeom prst="rect">
            <a:avLst/>
          </a:prstGeom>
        </p:spPr>
      </p:pic>
      <p:pic>
        <p:nvPicPr>
          <p:cNvPr id="3" name="Picture 2">
            <a:extLst>
              <a:ext uri="{FF2B5EF4-FFF2-40B4-BE49-F238E27FC236}">
                <a16:creationId xmlns:a16="http://schemas.microsoft.com/office/drawing/2014/main" id="{18D79449-76F8-41CD-9711-0BCB17237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649" y="44606"/>
            <a:ext cx="6016701" cy="3384394"/>
          </a:xfrm>
          <a:prstGeom prst="rect">
            <a:avLst/>
          </a:prstGeom>
        </p:spPr>
      </p:pic>
      <p:pic>
        <p:nvPicPr>
          <p:cNvPr id="4" name="Picture 3">
            <a:extLst>
              <a:ext uri="{FF2B5EF4-FFF2-40B4-BE49-F238E27FC236}">
                <a16:creationId xmlns:a16="http://schemas.microsoft.com/office/drawing/2014/main" id="{879E4CF9-7CFC-4DEE-8C5E-DC26A65C0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5649" y="3451302"/>
            <a:ext cx="5977052" cy="3362092"/>
          </a:xfrm>
          <a:prstGeom prst="rect">
            <a:avLst/>
          </a:prstGeom>
        </p:spPr>
      </p:pic>
      <p:sp>
        <p:nvSpPr>
          <p:cNvPr id="5" name="TextBox 4">
            <a:extLst>
              <a:ext uri="{FF2B5EF4-FFF2-40B4-BE49-F238E27FC236}">
                <a16:creationId xmlns:a16="http://schemas.microsoft.com/office/drawing/2014/main" id="{D314C831-379C-4B44-937B-F416E1EC30CA}"/>
              </a:ext>
            </a:extLst>
          </p:cNvPr>
          <p:cNvSpPr txBox="1"/>
          <p:nvPr/>
        </p:nvSpPr>
        <p:spPr>
          <a:xfrm>
            <a:off x="79300" y="3451302"/>
            <a:ext cx="6220316" cy="369332"/>
          </a:xfrm>
          <a:prstGeom prst="rect">
            <a:avLst/>
          </a:prstGeom>
          <a:noFill/>
        </p:spPr>
        <p:txBody>
          <a:bodyPr wrap="square" rtlCol="0">
            <a:spAutoFit/>
          </a:bodyPr>
          <a:lstStyle/>
          <a:p>
            <a:r>
              <a:rPr lang="en-IN" dirty="0"/>
              <a:t>Check whether the data is entering in the text boxes</a:t>
            </a:r>
          </a:p>
        </p:txBody>
      </p:sp>
      <p:sp>
        <p:nvSpPr>
          <p:cNvPr id="7" name="TextBox 6">
            <a:extLst>
              <a:ext uri="{FF2B5EF4-FFF2-40B4-BE49-F238E27FC236}">
                <a16:creationId xmlns:a16="http://schemas.microsoft.com/office/drawing/2014/main" id="{ABC444A7-7C05-423A-8EDD-CE4911569FD8}"/>
              </a:ext>
            </a:extLst>
          </p:cNvPr>
          <p:cNvSpPr txBox="1"/>
          <p:nvPr/>
        </p:nvSpPr>
        <p:spPr>
          <a:xfrm>
            <a:off x="1198880" y="5283200"/>
            <a:ext cx="5588098" cy="369332"/>
          </a:xfrm>
          <a:prstGeom prst="rect">
            <a:avLst/>
          </a:prstGeom>
          <a:noFill/>
        </p:spPr>
        <p:txBody>
          <a:bodyPr wrap="square" rtlCol="0">
            <a:spAutoFit/>
          </a:bodyPr>
          <a:lstStyle/>
          <a:p>
            <a:r>
              <a:rPr lang="en-IN" dirty="0"/>
              <a:t>Check weather the user can login to the webpage</a:t>
            </a:r>
          </a:p>
        </p:txBody>
      </p:sp>
    </p:spTree>
    <p:extLst>
      <p:ext uri="{BB962C8B-B14F-4D97-AF65-F5344CB8AC3E}">
        <p14:creationId xmlns:p14="http://schemas.microsoft.com/office/powerpoint/2010/main" val="2672240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AD041-F540-429B-985D-01E0B028B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91" y="3307080"/>
            <a:ext cx="5924409" cy="3332480"/>
          </a:xfrm>
          <a:prstGeom prst="rect">
            <a:avLst/>
          </a:prstGeom>
        </p:spPr>
      </p:pic>
      <p:pic>
        <p:nvPicPr>
          <p:cNvPr id="3" name="Picture 2">
            <a:extLst>
              <a:ext uri="{FF2B5EF4-FFF2-40B4-BE49-F238E27FC236}">
                <a16:creationId xmlns:a16="http://schemas.microsoft.com/office/drawing/2014/main" id="{1986711F-6156-4C6D-B72C-B87F22D37EC7}"/>
              </a:ext>
            </a:extLst>
          </p:cNvPr>
          <p:cNvPicPr>
            <a:picLocks noChangeAspect="1"/>
          </p:cNvPicPr>
          <p:nvPr/>
        </p:nvPicPr>
        <p:blipFill rotWithShape="1">
          <a:blip r:embed="rId3">
            <a:extLst>
              <a:ext uri="{28A0092B-C50C-407E-A947-70E740481C1C}">
                <a14:useLocalDpi xmlns:a14="http://schemas.microsoft.com/office/drawing/2010/main" val="0"/>
              </a:ext>
            </a:extLst>
          </a:blip>
          <a:srcRect l="-333" t="148" r="333" b="-148"/>
          <a:stretch/>
        </p:blipFill>
        <p:spPr>
          <a:xfrm>
            <a:off x="6117334" y="3307080"/>
            <a:ext cx="5903075" cy="3320480"/>
          </a:xfrm>
          <a:prstGeom prst="rect">
            <a:avLst/>
          </a:prstGeom>
        </p:spPr>
      </p:pic>
      <p:sp>
        <p:nvSpPr>
          <p:cNvPr id="4" name="TextBox 3">
            <a:extLst>
              <a:ext uri="{FF2B5EF4-FFF2-40B4-BE49-F238E27FC236}">
                <a16:creationId xmlns:a16="http://schemas.microsoft.com/office/drawing/2014/main" id="{7064FD5A-3DB8-40AD-AFE2-D1E4F5D06ECE}"/>
              </a:ext>
            </a:extLst>
          </p:cNvPr>
          <p:cNvSpPr txBox="1"/>
          <p:nvPr/>
        </p:nvSpPr>
        <p:spPr>
          <a:xfrm>
            <a:off x="7203440" y="2509520"/>
            <a:ext cx="3341812" cy="369332"/>
          </a:xfrm>
          <a:prstGeom prst="rect">
            <a:avLst/>
          </a:prstGeom>
          <a:noFill/>
        </p:spPr>
        <p:txBody>
          <a:bodyPr wrap="none" rtlCol="0">
            <a:spAutoFit/>
          </a:bodyPr>
          <a:lstStyle/>
          <a:p>
            <a:r>
              <a:rPr lang="en-IN" dirty="0"/>
              <a:t>Check if we can apply for a leave</a:t>
            </a:r>
          </a:p>
        </p:txBody>
      </p:sp>
      <p:sp>
        <p:nvSpPr>
          <p:cNvPr id="5" name="TextBox 4">
            <a:extLst>
              <a:ext uri="{FF2B5EF4-FFF2-40B4-BE49-F238E27FC236}">
                <a16:creationId xmlns:a16="http://schemas.microsoft.com/office/drawing/2014/main" id="{7DE09935-E4DB-4856-A4E3-B50EEC7CC0D7}"/>
              </a:ext>
            </a:extLst>
          </p:cNvPr>
          <p:cNvSpPr txBox="1"/>
          <p:nvPr/>
        </p:nvSpPr>
        <p:spPr>
          <a:xfrm>
            <a:off x="1747520" y="2032000"/>
            <a:ext cx="3357650" cy="369332"/>
          </a:xfrm>
          <a:prstGeom prst="rect">
            <a:avLst/>
          </a:prstGeom>
          <a:noFill/>
        </p:spPr>
        <p:txBody>
          <a:bodyPr wrap="none" rtlCol="0">
            <a:spAutoFit/>
          </a:bodyPr>
          <a:lstStyle/>
          <a:p>
            <a:r>
              <a:rPr lang="en-IN" dirty="0"/>
              <a:t>Check if we can request the leave </a:t>
            </a:r>
          </a:p>
        </p:txBody>
      </p:sp>
    </p:spTree>
    <p:extLst>
      <p:ext uri="{BB962C8B-B14F-4D97-AF65-F5344CB8AC3E}">
        <p14:creationId xmlns:p14="http://schemas.microsoft.com/office/powerpoint/2010/main" val="3958615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67A167-8A36-41D5-BA03-F5E3A2522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30120"/>
            <a:ext cx="6094008" cy="3427880"/>
          </a:xfrm>
          <a:prstGeom prst="rect">
            <a:avLst/>
          </a:prstGeom>
        </p:spPr>
      </p:pic>
      <p:pic>
        <p:nvPicPr>
          <p:cNvPr id="3" name="Picture 2">
            <a:extLst>
              <a:ext uri="{FF2B5EF4-FFF2-40B4-BE49-F238E27FC236}">
                <a16:creationId xmlns:a16="http://schemas.microsoft.com/office/drawing/2014/main" id="{ABC3F556-30EC-4404-975B-92CD6F7F3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992" y="1120"/>
            <a:ext cx="6094008" cy="3427880"/>
          </a:xfrm>
          <a:prstGeom prst="rect">
            <a:avLst/>
          </a:prstGeom>
        </p:spPr>
      </p:pic>
      <p:sp>
        <p:nvSpPr>
          <p:cNvPr id="4" name="TextBox 3">
            <a:extLst>
              <a:ext uri="{FF2B5EF4-FFF2-40B4-BE49-F238E27FC236}">
                <a16:creationId xmlns:a16="http://schemas.microsoft.com/office/drawing/2014/main" id="{24C3A1F1-F8C0-4784-BE16-53365C15EB83}"/>
              </a:ext>
            </a:extLst>
          </p:cNvPr>
          <p:cNvSpPr txBox="1"/>
          <p:nvPr/>
        </p:nvSpPr>
        <p:spPr>
          <a:xfrm>
            <a:off x="1036320" y="1259840"/>
            <a:ext cx="5235104" cy="369332"/>
          </a:xfrm>
          <a:prstGeom prst="rect">
            <a:avLst/>
          </a:prstGeom>
          <a:noFill/>
        </p:spPr>
        <p:txBody>
          <a:bodyPr wrap="square" rtlCol="0">
            <a:spAutoFit/>
          </a:bodyPr>
          <a:lstStyle/>
          <a:p>
            <a:r>
              <a:rPr lang="en-IN" dirty="0"/>
              <a:t>Check if the accepted leave appear in the status</a:t>
            </a:r>
          </a:p>
        </p:txBody>
      </p:sp>
    </p:spTree>
    <p:extLst>
      <p:ext uri="{BB962C8B-B14F-4D97-AF65-F5344CB8AC3E}">
        <p14:creationId xmlns:p14="http://schemas.microsoft.com/office/powerpoint/2010/main" val="2382773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5AE2D7-C1C5-4B26-9747-FCC561650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7780"/>
            <a:ext cx="6096001" cy="3429000"/>
          </a:xfrm>
          <a:prstGeom prst="rect">
            <a:avLst/>
          </a:prstGeom>
        </p:spPr>
      </p:pic>
      <p:sp>
        <p:nvSpPr>
          <p:cNvPr id="3" name="TextBox 2">
            <a:extLst>
              <a:ext uri="{FF2B5EF4-FFF2-40B4-BE49-F238E27FC236}">
                <a16:creationId xmlns:a16="http://schemas.microsoft.com/office/drawing/2014/main" id="{BB3EDC7D-558B-4585-AFE3-187237561308}"/>
              </a:ext>
            </a:extLst>
          </p:cNvPr>
          <p:cNvSpPr txBox="1"/>
          <p:nvPr/>
        </p:nvSpPr>
        <p:spPr>
          <a:xfrm>
            <a:off x="894080" y="1026160"/>
            <a:ext cx="4196080" cy="646331"/>
          </a:xfrm>
          <a:prstGeom prst="rect">
            <a:avLst/>
          </a:prstGeom>
          <a:noFill/>
        </p:spPr>
        <p:txBody>
          <a:bodyPr wrap="square" rtlCol="0">
            <a:spAutoFit/>
          </a:bodyPr>
          <a:lstStyle/>
          <a:p>
            <a:r>
              <a:rPr lang="en-IN" dirty="0"/>
              <a:t>Check if the requested leaves are appearing in the notifications</a:t>
            </a:r>
          </a:p>
        </p:txBody>
      </p:sp>
      <p:pic>
        <p:nvPicPr>
          <p:cNvPr id="4" name="Picture 3">
            <a:extLst>
              <a:ext uri="{FF2B5EF4-FFF2-40B4-BE49-F238E27FC236}">
                <a16:creationId xmlns:a16="http://schemas.microsoft.com/office/drawing/2014/main" id="{AFCFE61B-4F6E-4346-BA37-A6BA555569D5}"/>
              </a:ext>
            </a:extLst>
          </p:cNvPr>
          <p:cNvPicPr>
            <a:picLocks noChangeAspect="1"/>
          </p:cNvPicPr>
          <p:nvPr/>
        </p:nvPicPr>
        <p:blipFill>
          <a:blip r:embed="rId3"/>
          <a:stretch>
            <a:fillRect/>
          </a:stretch>
        </p:blipFill>
        <p:spPr>
          <a:xfrm>
            <a:off x="0" y="3657914"/>
            <a:ext cx="6258483" cy="3200086"/>
          </a:xfrm>
          <a:prstGeom prst="rect">
            <a:avLst/>
          </a:prstGeom>
        </p:spPr>
      </p:pic>
      <p:sp>
        <p:nvSpPr>
          <p:cNvPr id="5" name="TextBox 4">
            <a:extLst>
              <a:ext uri="{FF2B5EF4-FFF2-40B4-BE49-F238E27FC236}">
                <a16:creationId xmlns:a16="http://schemas.microsoft.com/office/drawing/2014/main" id="{0F46298E-F629-4057-8FCB-83367CF27A7B}"/>
              </a:ext>
            </a:extLst>
          </p:cNvPr>
          <p:cNvSpPr txBox="1"/>
          <p:nvPr/>
        </p:nvSpPr>
        <p:spPr>
          <a:xfrm>
            <a:off x="8026400" y="4805680"/>
            <a:ext cx="3172279" cy="369332"/>
          </a:xfrm>
          <a:prstGeom prst="rect">
            <a:avLst/>
          </a:prstGeom>
          <a:noFill/>
        </p:spPr>
        <p:txBody>
          <a:bodyPr wrap="none" rtlCol="0">
            <a:spAutoFit/>
          </a:bodyPr>
          <a:lstStyle/>
          <a:p>
            <a:r>
              <a:rPr lang="en-IN" dirty="0"/>
              <a:t>Check if the report is generating</a:t>
            </a:r>
          </a:p>
        </p:txBody>
      </p:sp>
    </p:spTree>
    <p:extLst>
      <p:ext uri="{BB962C8B-B14F-4D97-AF65-F5344CB8AC3E}">
        <p14:creationId xmlns:p14="http://schemas.microsoft.com/office/powerpoint/2010/main" val="3618734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38820-E287-4489-8CF4-2473F8710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239" y="2015252"/>
            <a:ext cx="6350761" cy="3572304"/>
          </a:xfrm>
          <a:prstGeom prst="rect">
            <a:avLst/>
          </a:prstGeom>
        </p:spPr>
      </p:pic>
      <p:pic>
        <p:nvPicPr>
          <p:cNvPr id="3" name="Picture 2">
            <a:extLst>
              <a:ext uri="{FF2B5EF4-FFF2-40B4-BE49-F238E27FC236}">
                <a16:creationId xmlns:a16="http://schemas.microsoft.com/office/drawing/2014/main" id="{7DE29E56-A39A-4405-9DFF-57D812A99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197"/>
            <a:ext cx="5766033" cy="3488414"/>
          </a:xfrm>
          <a:prstGeom prst="rect">
            <a:avLst/>
          </a:prstGeom>
        </p:spPr>
      </p:pic>
      <p:sp>
        <p:nvSpPr>
          <p:cNvPr id="4" name="TextBox 3">
            <a:extLst>
              <a:ext uri="{FF2B5EF4-FFF2-40B4-BE49-F238E27FC236}">
                <a16:creationId xmlns:a16="http://schemas.microsoft.com/office/drawing/2014/main" id="{4174B522-2E7D-474B-AA80-05D114843E37}"/>
              </a:ext>
            </a:extLst>
          </p:cNvPr>
          <p:cNvSpPr txBox="1"/>
          <p:nvPr/>
        </p:nvSpPr>
        <p:spPr>
          <a:xfrm>
            <a:off x="2032000" y="1645920"/>
            <a:ext cx="2196435" cy="369332"/>
          </a:xfrm>
          <a:prstGeom prst="rect">
            <a:avLst/>
          </a:prstGeom>
          <a:noFill/>
        </p:spPr>
        <p:txBody>
          <a:bodyPr wrap="none" rtlCol="0">
            <a:spAutoFit/>
          </a:bodyPr>
          <a:lstStyle/>
          <a:p>
            <a:r>
              <a:rPr lang="en-IN" dirty="0"/>
              <a:t>Database stored here</a:t>
            </a:r>
          </a:p>
        </p:txBody>
      </p:sp>
      <p:sp>
        <p:nvSpPr>
          <p:cNvPr id="5" name="TextBox 4">
            <a:extLst>
              <a:ext uri="{FF2B5EF4-FFF2-40B4-BE49-F238E27FC236}">
                <a16:creationId xmlns:a16="http://schemas.microsoft.com/office/drawing/2014/main" id="{7D811470-8453-4457-AC93-824F3547A627}"/>
              </a:ext>
            </a:extLst>
          </p:cNvPr>
          <p:cNvSpPr txBox="1"/>
          <p:nvPr/>
        </p:nvSpPr>
        <p:spPr>
          <a:xfrm>
            <a:off x="6482080" y="1391920"/>
            <a:ext cx="4876800" cy="369332"/>
          </a:xfrm>
          <a:prstGeom prst="rect">
            <a:avLst/>
          </a:prstGeom>
          <a:noFill/>
        </p:spPr>
        <p:txBody>
          <a:bodyPr wrap="square" rtlCol="0">
            <a:spAutoFit/>
          </a:bodyPr>
          <a:lstStyle/>
          <a:p>
            <a:r>
              <a:rPr lang="en-IN" dirty="0"/>
              <a:t>The admin can accept / reject the leave requests</a:t>
            </a:r>
          </a:p>
        </p:txBody>
      </p:sp>
    </p:spTree>
    <p:extLst>
      <p:ext uri="{BB962C8B-B14F-4D97-AF65-F5344CB8AC3E}">
        <p14:creationId xmlns:p14="http://schemas.microsoft.com/office/powerpoint/2010/main" val="3231900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7E371CB-76A9-47DF-91D1-79328AB05D16}"/>
              </a:ext>
            </a:extLst>
          </p:cNvPr>
          <p:cNvGraphicFramePr>
            <a:graphicFrameLocks noGrp="1"/>
          </p:cNvGraphicFramePr>
          <p:nvPr>
            <p:extLst>
              <p:ext uri="{D42A27DB-BD31-4B8C-83A1-F6EECF244321}">
                <p14:modId xmlns:p14="http://schemas.microsoft.com/office/powerpoint/2010/main" val="1474149901"/>
              </p:ext>
            </p:extLst>
          </p:nvPr>
        </p:nvGraphicFramePr>
        <p:xfrm>
          <a:off x="1127760" y="1066801"/>
          <a:ext cx="10728960" cy="5544154"/>
        </p:xfrm>
        <a:graphic>
          <a:graphicData uri="http://schemas.openxmlformats.org/drawingml/2006/table">
            <a:tbl>
              <a:tblPr firstRow="1" firstCol="1" bandRow="1">
                <a:tableStyleId>{5C22544A-7EE6-4342-B048-85BDC9FD1C3A}</a:tableStyleId>
              </a:tblPr>
              <a:tblGrid>
                <a:gridCol w="622655">
                  <a:extLst>
                    <a:ext uri="{9D8B030D-6E8A-4147-A177-3AD203B41FA5}">
                      <a16:colId xmlns:a16="http://schemas.microsoft.com/office/drawing/2014/main" val="1338580384"/>
                    </a:ext>
                  </a:extLst>
                </a:gridCol>
                <a:gridCol w="1116070">
                  <a:extLst>
                    <a:ext uri="{9D8B030D-6E8A-4147-A177-3AD203B41FA5}">
                      <a16:colId xmlns:a16="http://schemas.microsoft.com/office/drawing/2014/main" val="2957269297"/>
                    </a:ext>
                  </a:extLst>
                </a:gridCol>
                <a:gridCol w="2213549">
                  <a:extLst>
                    <a:ext uri="{9D8B030D-6E8A-4147-A177-3AD203B41FA5}">
                      <a16:colId xmlns:a16="http://schemas.microsoft.com/office/drawing/2014/main" val="656365251"/>
                    </a:ext>
                  </a:extLst>
                </a:gridCol>
                <a:gridCol w="2024710">
                  <a:extLst>
                    <a:ext uri="{9D8B030D-6E8A-4147-A177-3AD203B41FA5}">
                      <a16:colId xmlns:a16="http://schemas.microsoft.com/office/drawing/2014/main" val="577125897"/>
                    </a:ext>
                  </a:extLst>
                </a:gridCol>
                <a:gridCol w="1357712">
                  <a:extLst>
                    <a:ext uri="{9D8B030D-6E8A-4147-A177-3AD203B41FA5}">
                      <a16:colId xmlns:a16="http://schemas.microsoft.com/office/drawing/2014/main" val="1215258659"/>
                    </a:ext>
                  </a:extLst>
                </a:gridCol>
                <a:gridCol w="1454686">
                  <a:extLst>
                    <a:ext uri="{9D8B030D-6E8A-4147-A177-3AD203B41FA5}">
                      <a16:colId xmlns:a16="http://schemas.microsoft.com/office/drawing/2014/main" val="894766845"/>
                    </a:ext>
                  </a:extLst>
                </a:gridCol>
                <a:gridCol w="872808">
                  <a:extLst>
                    <a:ext uri="{9D8B030D-6E8A-4147-A177-3AD203B41FA5}">
                      <a16:colId xmlns:a16="http://schemas.microsoft.com/office/drawing/2014/main" val="341889842"/>
                    </a:ext>
                  </a:extLst>
                </a:gridCol>
                <a:gridCol w="1066770">
                  <a:extLst>
                    <a:ext uri="{9D8B030D-6E8A-4147-A177-3AD203B41FA5}">
                      <a16:colId xmlns:a16="http://schemas.microsoft.com/office/drawing/2014/main" val="4220189081"/>
                    </a:ext>
                  </a:extLst>
                </a:gridCol>
              </a:tblGrid>
              <a:tr h="265989">
                <a:tc>
                  <a:txBody>
                    <a:bodyPr/>
                    <a:lstStyle/>
                    <a:p>
                      <a:r>
                        <a:rPr lang="en-SG" sz="1000" baseline="0" dirty="0">
                          <a:effectLst/>
                        </a:rPr>
                        <a:t>Test ID (#)</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Test Scenario</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dirty="0">
                          <a:effectLst/>
                        </a:rPr>
                        <a:t>Test Case </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dirty="0">
                          <a:effectLst/>
                        </a:rPr>
                        <a:t>Execution Steps  </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dirty="0">
                          <a:effectLst/>
                        </a:rPr>
                        <a:t>Expected Outcome</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dirty="0">
                          <a:effectLst/>
                        </a:rPr>
                        <a:t>Actual Outcome</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dirty="0">
                          <a:effectLst/>
                        </a:rPr>
                        <a:t>Status</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dirty="0">
                          <a:effectLst/>
                        </a:rPr>
                        <a:t>Remarks</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extLst>
                  <a:ext uri="{0D108BD9-81ED-4DB2-BD59-A6C34878D82A}">
                    <a16:rowId xmlns:a16="http://schemas.microsoft.com/office/drawing/2014/main" val="1903369853"/>
                  </a:ext>
                </a:extLst>
              </a:tr>
              <a:tr h="776201">
                <a:tc>
                  <a:txBody>
                    <a:bodyPr/>
                    <a:lstStyle/>
                    <a:p>
                      <a:r>
                        <a:rPr lang="en-SG" sz="1000" baseline="0" dirty="0">
                          <a:effectLst/>
                          <a:latin typeface="Times New Roman" panose="02020603050405020304" pitchFamily="18" charset="0"/>
                          <a:ea typeface="Times New Roman" panose="02020603050405020304" pitchFamily="18" charset="0"/>
                          <a:cs typeface="Latha" panose="020B0604020202020204" pitchFamily="34" charset="0"/>
                        </a:rPr>
                        <a:t>1</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 For user</a:t>
                      </a:r>
                      <a:endParaRPr lang="en-IN" sz="1000" baseline="0" dirty="0">
                        <a:effectLst/>
                      </a:endParaRPr>
                    </a:p>
                    <a:p>
                      <a:r>
                        <a:rPr lang="en-SG" sz="1000" baseline="0" dirty="0">
                          <a:effectLst/>
                        </a:rPr>
                        <a:t>registration</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The registration interface should open</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Click Register button</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User should be taken to the next page for entering more user details </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It went to the registration interface</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Pass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Success</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extLst>
                  <a:ext uri="{0D108BD9-81ED-4DB2-BD59-A6C34878D82A}">
                    <a16:rowId xmlns:a16="http://schemas.microsoft.com/office/drawing/2014/main" val="2354729721"/>
                  </a:ext>
                </a:extLst>
              </a:tr>
              <a:tr h="776201">
                <a:tc>
                  <a:txBody>
                    <a:bodyPr/>
                    <a:lstStyle/>
                    <a:p>
                      <a:r>
                        <a:rPr lang="en-SG" sz="1000" baseline="0" dirty="0">
                          <a:effectLst/>
                        </a:rPr>
                        <a:t>2</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For user</a:t>
                      </a:r>
                      <a:endParaRPr lang="en-IN" sz="1000" baseline="0" dirty="0">
                        <a:effectLst/>
                      </a:endParaRPr>
                    </a:p>
                    <a:p>
                      <a:r>
                        <a:rPr lang="en-SG" sz="1000" baseline="0" dirty="0">
                          <a:effectLst/>
                        </a:rPr>
                        <a:t>login</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The login interface should open</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1.</a:t>
                      </a:r>
                      <a:endParaRPr lang="en-IN" sz="1000" baseline="0">
                        <a:effectLst/>
                      </a:endParaRPr>
                    </a:p>
                    <a:p>
                      <a:r>
                        <a:rPr lang="en-SG" sz="1000" baseline="0">
                          <a:effectLst/>
                        </a:rPr>
                        <a:t>Click login button</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1.</a:t>
                      </a:r>
                      <a:endParaRPr lang="en-IN" sz="1000" baseline="0">
                        <a:effectLst/>
                      </a:endParaRPr>
                    </a:p>
                    <a:p>
                      <a:r>
                        <a:rPr lang="en-SG" sz="1000" baseline="0">
                          <a:effectLst/>
                        </a:rPr>
                        <a:t>User should be taken to the login</a:t>
                      </a:r>
                      <a:endParaRPr lang="en-IN" sz="1000" baseline="0">
                        <a:effectLst/>
                      </a:endParaRPr>
                    </a:p>
                    <a:p>
                      <a:r>
                        <a:rPr lang="en-SG" sz="1000" baseline="0">
                          <a:effectLst/>
                        </a:rPr>
                        <a:t>page for entering more user details </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Login interface opened</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Pass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Success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extLst>
                  <a:ext uri="{0D108BD9-81ED-4DB2-BD59-A6C34878D82A}">
                    <a16:rowId xmlns:a16="http://schemas.microsoft.com/office/drawing/2014/main" val="2093248598"/>
                  </a:ext>
                </a:extLst>
              </a:tr>
              <a:tr h="931441">
                <a:tc>
                  <a:txBody>
                    <a:bodyPr/>
                    <a:lstStyle/>
                    <a:p>
                      <a:r>
                        <a:rPr lang="en-SG" sz="1000" baseline="0">
                          <a:effectLst/>
                        </a:rPr>
                        <a:t>3</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Verify User Registration </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Accept the details in give format</a:t>
                      </a:r>
                      <a:endParaRPr lang="en-IN" sz="1000" baseline="0" dirty="0">
                        <a:effectLst/>
                      </a:endParaRPr>
                    </a:p>
                    <a:p>
                      <a:pPr marL="342900" lvl="0" indent="-342900">
                        <a:buFont typeface="+mj-lt"/>
                        <a:buAutoNum type="arabicPeriod"/>
                      </a:pPr>
                      <a:r>
                        <a:rPr lang="en-SG" sz="1000" baseline="0" dirty="0">
                          <a:effectLst/>
                        </a:rPr>
                        <a:t>Name should be in character</a:t>
                      </a:r>
                      <a:endParaRPr lang="en-IN" sz="1000" baseline="0" dirty="0">
                        <a:effectLst/>
                      </a:endParaRPr>
                    </a:p>
                    <a:p>
                      <a:pPr marL="342900" lvl="0" indent="-342900">
                        <a:buFont typeface="+mj-lt"/>
                        <a:buAutoNum type="arabicPeriod"/>
                      </a:pPr>
                      <a:r>
                        <a:rPr lang="en-SG" sz="1000" baseline="0" dirty="0">
                          <a:effectLst/>
                        </a:rPr>
                        <a:t>E-mail consists of @ symbol</a:t>
                      </a:r>
                      <a:endParaRPr lang="en-IN" sz="1000" baseline="0" dirty="0">
                        <a:effectLst/>
                      </a:endParaRPr>
                    </a:p>
                    <a:p>
                      <a:pPr marL="342900" lvl="0" indent="-342900">
                        <a:buFont typeface="+mj-lt"/>
                        <a:buAutoNum type="arabicPeriod"/>
                      </a:pPr>
                      <a:r>
                        <a:rPr lang="en-SG" sz="1000" baseline="0" dirty="0">
                          <a:effectLst/>
                        </a:rPr>
                        <a:t>Password should be 8 numbers</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User clicks            on user registration link </a:t>
                      </a:r>
                      <a:endParaRPr lang="en-IN" sz="1000" baseline="0" dirty="0">
                        <a:effectLst/>
                      </a:endParaRPr>
                    </a:p>
                    <a:p>
                      <a:r>
                        <a:rPr lang="en-SG" sz="1000" baseline="0" dirty="0">
                          <a:effectLst/>
                        </a:rPr>
                        <a:t>2.</a:t>
                      </a:r>
                      <a:endParaRPr lang="en-IN" sz="1000" baseline="0" dirty="0">
                        <a:effectLst/>
                      </a:endParaRPr>
                    </a:p>
                    <a:p>
                      <a:r>
                        <a:rPr lang="en-SG" sz="1000" baseline="0" dirty="0">
                          <a:effectLst/>
                        </a:rPr>
                        <a:t>Enter the enter the details in</a:t>
                      </a:r>
                      <a:endParaRPr lang="en-IN" sz="1000" baseline="0" dirty="0">
                        <a:effectLst/>
                      </a:endParaRPr>
                    </a:p>
                    <a:p>
                      <a:pPr marL="228600"/>
                      <a:r>
                        <a:rPr lang="en-SG" sz="1000" baseline="0" dirty="0">
                          <a:effectLst/>
                        </a:rPr>
                        <a:t>the text box </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1.</a:t>
                      </a:r>
                      <a:endParaRPr lang="en-IN" sz="1000" baseline="0">
                        <a:effectLst/>
                      </a:endParaRPr>
                    </a:p>
                    <a:p>
                      <a:r>
                        <a:rPr lang="en-SG" sz="1000" baseline="0">
                          <a:effectLst/>
                        </a:rPr>
                        <a:t>User should be taken to the login interface</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Registration successful</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Pass  </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Success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extLst>
                  <a:ext uri="{0D108BD9-81ED-4DB2-BD59-A6C34878D82A}">
                    <a16:rowId xmlns:a16="http://schemas.microsoft.com/office/drawing/2014/main" val="3904957374"/>
                  </a:ext>
                </a:extLst>
              </a:tr>
              <a:tr h="776201">
                <a:tc>
                  <a:txBody>
                    <a:bodyPr/>
                    <a:lstStyle/>
                    <a:p>
                      <a:r>
                        <a:rPr lang="en-SG" sz="1000">
                          <a:effectLst/>
                        </a:rPr>
                        <a:t>4</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Verify User Registration from India  </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Don’t accept Non-Indian Mobile Number on the Page#1</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User enters number</a:t>
                      </a:r>
                      <a:endParaRPr lang="en-IN" sz="1000" baseline="0" dirty="0">
                        <a:effectLst/>
                      </a:endParaRPr>
                    </a:p>
                    <a:p>
                      <a:r>
                        <a:rPr lang="en-SG" sz="1000" baseline="0" dirty="0">
                          <a:effectLst/>
                        </a:rPr>
                        <a:t>2.</a:t>
                      </a:r>
                      <a:endParaRPr lang="en-IN" sz="1000" baseline="0" dirty="0">
                        <a:effectLst/>
                      </a:endParaRPr>
                    </a:p>
                    <a:p>
                      <a:r>
                        <a:rPr lang="en-SG" sz="1000" baseline="0" dirty="0">
                          <a:effectLst/>
                        </a:rPr>
                        <a:t>User clicks on submit</a:t>
                      </a:r>
                      <a:endParaRPr lang="en-IN" sz="1000" baseline="0" dirty="0">
                        <a:effectLst/>
                      </a:endParaRPr>
                    </a:p>
                    <a:p>
                      <a:r>
                        <a:rPr lang="en-SG" sz="1000" baseline="0" dirty="0">
                          <a:effectLst/>
                        </a:rPr>
                        <a:t> </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Number invalid should appear in dialogue</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Dialogue box appears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Pass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Success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extLst>
                  <a:ext uri="{0D108BD9-81ED-4DB2-BD59-A6C34878D82A}">
                    <a16:rowId xmlns:a16="http://schemas.microsoft.com/office/drawing/2014/main" val="831787149"/>
                  </a:ext>
                </a:extLst>
              </a:tr>
              <a:tr h="465720">
                <a:tc>
                  <a:txBody>
                    <a:bodyPr/>
                    <a:lstStyle/>
                    <a:p>
                      <a:r>
                        <a:rPr lang="en-SG" sz="1000">
                          <a:effectLst/>
                        </a:rPr>
                        <a:t>5</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Write on text box</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Accept the letters on text boxes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User click on text boxes</a:t>
                      </a:r>
                      <a:endParaRPr lang="en-IN" sz="1000" baseline="0" dirty="0">
                        <a:effectLst/>
                      </a:endParaRPr>
                    </a:p>
                    <a:p>
                      <a:r>
                        <a:rPr lang="en-SG" sz="1000" baseline="0" dirty="0">
                          <a:effectLst/>
                        </a:rPr>
                        <a:t> </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 Dialogue </a:t>
                      </a:r>
                      <a:endParaRPr lang="en-IN" sz="1000" baseline="0" dirty="0">
                        <a:effectLst/>
                      </a:endParaRPr>
                    </a:p>
                    <a:p>
                      <a:r>
                        <a:rPr lang="en-SG" sz="1000" baseline="0" dirty="0">
                          <a:effectLst/>
                        </a:rPr>
                        <a:t>Box should appear to enter the text</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Dialogue box opened</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Pass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Success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extLst>
                  <a:ext uri="{0D108BD9-81ED-4DB2-BD59-A6C34878D82A}">
                    <a16:rowId xmlns:a16="http://schemas.microsoft.com/office/drawing/2014/main" val="3580932518"/>
                  </a:ext>
                </a:extLst>
              </a:tr>
              <a:tr h="465720">
                <a:tc>
                  <a:txBody>
                    <a:bodyPr/>
                    <a:lstStyle/>
                    <a:p>
                      <a:r>
                        <a:rPr lang="en-SG" sz="1000">
                          <a:effectLst/>
                        </a:rPr>
                        <a:t>6</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Verify the change password feature</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Allow the user to change password whenever they want</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User clicks on change password</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Dialogue box to change password comes up</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Dialogue box opened</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Pass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Success</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extLst>
                  <a:ext uri="{0D108BD9-81ED-4DB2-BD59-A6C34878D82A}">
                    <a16:rowId xmlns:a16="http://schemas.microsoft.com/office/drawing/2014/main" val="2161240578"/>
                  </a:ext>
                </a:extLst>
              </a:tr>
              <a:tr h="465720">
                <a:tc>
                  <a:txBody>
                    <a:bodyPr/>
                    <a:lstStyle/>
                    <a:p>
                      <a:r>
                        <a:rPr lang="en-SG" sz="1000">
                          <a:effectLst/>
                        </a:rPr>
                        <a:t>7</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Verify the new registration feature</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Allow the user to register using new credentials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User clicks on new registration to make a new account</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Dialogue box to make a new account comes up</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Dialogue box opened</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Pass </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Success</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extLst>
                  <a:ext uri="{0D108BD9-81ED-4DB2-BD59-A6C34878D82A}">
                    <a16:rowId xmlns:a16="http://schemas.microsoft.com/office/drawing/2014/main" val="2897795426"/>
                  </a:ext>
                </a:extLst>
              </a:tr>
              <a:tr h="620961">
                <a:tc>
                  <a:txBody>
                    <a:bodyPr/>
                    <a:lstStyle/>
                    <a:p>
                      <a:r>
                        <a:rPr lang="en-SG" sz="1000" dirty="0">
                          <a:effectLst/>
                        </a:rPr>
                        <a:t>8.</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Verify that error message is displayed on giving wrong credentials</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Allow user to login using right credentials only</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a:effectLst/>
                        </a:rPr>
                        <a:t>1..</a:t>
                      </a:r>
                      <a:endParaRPr lang="en-IN" sz="1000" baseline="0">
                        <a:effectLst/>
                      </a:endParaRPr>
                    </a:p>
                    <a:p>
                      <a:r>
                        <a:rPr lang="en-SG" sz="1000" baseline="0">
                          <a:effectLst/>
                        </a:rPr>
                        <a:t>User enters wrong credentials to login</a:t>
                      </a:r>
                      <a:endParaRPr lang="en-IN" sz="1000" baseline="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1.</a:t>
                      </a:r>
                      <a:endParaRPr lang="en-IN" sz="1000" baseline="0" dirty="0">
                        <a:effectLst/>
                      </a:endParaRPr>
                    </a:p>
                    <a:p>
                      <a:r>
                        <a:rPr lang="en-SG" sz="1000" baseline="0" dirty="0">
                          <a:effectLst/>
                        </a:rPr>
                        <a:t>Dialogue box pops up telling user to check credentials</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Dialogue box opened</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Pass</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tc>
                  <a:txBody>
                    <a:bodyPr/>
                    <a:lstStyle/>
                    <a:p>
                      <a:r>
                        <a:rPr lang="en-SG" sz="1000" baseline="0" dirty="0">
                          <a:effectLst/>
                        </a:rPr>
                        <a:t>Success</a:t>
                      </a:r>
                      <a:endParaRPr lang="en-IN" sz="1000" baseline="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17973" marR="17973" marT="0" marB="0"/>
                </a:tc>
                <a:extLst>
                  <a:ext uri="{0D108BD9-81ED-4DB2-BD59-A6C34878D82A}">
                    <a16:rowId xmlns:a16="http://schemas.microsoft.com/office/drawing/2014/main" val="2266016509"/>
                  </a:ext>
                </a:extLst>
              </a:tr>
            </a:tbl>
          </a:graphicData>
        </a:graphic>
      </p:graphicFrame>
      <p:sp>
        <p:nvSpPr>
          <p:cNvPr id="5" name="TextBox 4">
            <a:extLst>
              <a:ext uri="{FF2B5EF4-FFF2-40B4-BE49-F238E27FC236}">
                <a16:creationId xmlns:a16="http://schemas.microsoft.com/office/drawing/2014/main" id="{6AEFF103-61B7-4C08-98BA-5D8F957A7CB9}"/>
              </a:ext>
            </a:extLst>
          </p:cNvPr>
          <p:cNvSpPr txBox="1"/>
          <p:nvPr/>
        </p:nvSpPr>
        <p:spPr>
          <a:xfrm>
            <a:off x="5354320" y="436880"/>
            <a:ext cx="1744388" cy="369332"/>
          </a:xfrm>
          <a:prstGeom prst="rect">
            <a:avLst/>
          </a:prstGeom>
          <a:noFill/>
        </p:spPr>
        <p:txBody>
          <a:bodyPr wrap="none" rtlCol="0">
            <a:spAutoFit/>
          </a:bodyPr>
          <a:lstStyle/>
          <a:p>
            <a:r>
              <a:rPr lang="en-IN" dirty="0"/>
              <a:t>Functional testing</a:t>
            </a:r>
          </a:p>
        </p:txBody>
      </p:sp>
    </p:spTree>
    <p:extLst>
      <p:ext uri="{BB962C8B-B14F-4D97-AF65-F5344CB8AC3E}">
        <p14:creationId xmlns:p14="http://schemas.microsoft.com/office/powerpoint/2010/main" val="1486874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34">
            <a:extLst>
              <a:ext uri="{FF2B5EF4-FFF2-40B4-BE49-F238E27FC236}">
                <a16:creationId xmlns:a16="http://schemas.microsoft.com/office/drawing/2014/main" id="{25F6E527-E41B-4142-88C3-57DADE06075C}"/>
              </a:ext>
            </a:extLst>
          </p:cNvPr>
          <p:cNvGraphicFramePr>
            <a:graphicFrameLocks noGrp="1"/>
          </p:cNvGraphicFramePr>
          <p:nvPr>
            <p:extLst>
              <p:ext uri="{D42A27DB-BD31-4B8C-83A1-F6EECF244321}">
                <p14:modId xmlns:p14="http://schemas.microsoft.com/office/powerpoint/2010/main" val="1801192825"/>
              </p:ext>
            </p:extLst>
          </p:nvPr>
        </p:nvGraphicFramePr>
        <p:xfrm>
          <a:off x="1290320" y="1137920"/>
          <a:ext cx="9103360" cy="5560194"/>
        </p:xfrm>
        <a:graphic>
          <a:graphicData uri="http://schemas.openxmlformats.org/drawingml/2006/table">
            <a:tbl>
              <a:tblPr firstRow="1" firstCol="1" bandRow="1">
                <a:tableStyleId>{5C22544A-7EE6-4342-B048-85BDC9FD1C3A}</a:tableStyleId>
              </a:tblPr>
              <a:tblGrid>
                <a:gridCol w="555138">
                  <a:extLst>
                    <a:ext uri="{9D8B030D-6E8A-4147-A177-3AD203B41FA5}">
                      <a16:colId xmlns:a16="http://schemas.microsoft.com/office/drawing/2014/main" val="887803862"/>
                    </a:ext>
                  </a:extLst>
                </a:gridCol>
                <a:gridCol w="1100102">
                  <a:extLst>
                    <a:ext uri="{9D8B030D-6E8A-4147-A177-3AD203B41FA5}">
                      <a16:colId xmlns:a16="http://schemas.microsoft.com/office/drawing/2014/main" val="635895539"/>
                    </a:ext>
                  </a:extLst>
                </a:gridCol>
                <a:gridCol w="1249063">
                  <a:extLst>
                    <a:ext uri="{9D8B030D-6E8A-4147-A177-3AD203B41FA5}">
                      <a16:colId xmlns:a16="http://schemas.microsoft.com/office/drawing/2014/main" val="388738995"/>
                    </a:ext>
                  </a:extLst>
                </a:gridCol>
                <a:gridCol w="1165792">
                  <a:extLst>
                    <a:ext uri="{9D8B030D-6E8A-4147-A177-3AD203B41FA5}">
                      <a16:colId xmlns:a16="http://schemas.microsoft.com/office/drawing/2014/main" val="3291185077"/>
                    </a:ext>
                  </a:extLst>
                </a:gridCol>
                <a:gridCol w="1332333">
                  <a:extLst>
                    <a:ext uri="{9D8B030D-6E8A-4147-A177-3AD203B41FA5}">
                      <a16:colId xmlns:a16="http://schemas.microsoft.com/office/drawing/2014/main" val="3577138819"/>
                    </a:ext>
                  </a:extLst>
                </a:gridCol>
                <a:gridCol w="1582145">
                  <a:extLst>
                    <a:ext uri="{9D8B030D-6E8A-4147-A177-3AD203B41FA5}">
                      <a16:colId xmlns:a16="http://schemas.microsoft.com/office/drawing/2014/main" val="2838126236"/>
                    </a:ext>
                  </a:extLst>
                </a:gridCol>
                <a:gridCol w="1082523">
                  <a:extLst>
                    <a:ext uri="{9D8B030D-6E8A-4147-A177-3AD203B41FA5}">
                      <a16:colId xmlns:a16="http://schemas.microsoft.com/office/drawing/2014/main" val="13006673"/>
                    </a:ext>
                  </a:extLst>
                </a:gridCol>
                <a:gridCol w="1036264">
                  <a:extLst>
                    <a:ext uri="{9D8B030D-6E8A-4147-A177-3AD203B41FA5}">
                      <a16:colId xmlns:a16="http://schemas.microsoft.com/office/drawing/2014/main" val="1852553468"/>
                    </a:ext>
                  </a:extLst>
                </a:gridCol>
              </a:tblGrid>
              <a:tr h="290361">
                <a:tc>
                  <a:txBody>
                    <a:bodyPr/>
                    <a:lstStyle/>
                    <a:p>
                      <a:r>
                        <a:rPr lang="en-SG" sz="1000" dirty="0">
                          <a:effectLst/>
                        </a:rPr>
                        <a:t>Test ID (#)</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Test Scenario</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Test Case </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Execution Steps  </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Expected Outcome</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Actual Outcome</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Status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Remarks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extLst>
                  <a:ext uri="{0D108BD9-81ED-4DB2-BD59-A6C34878D82A}">
                    <a16:rowId xmlns:a16="http://schemas.microsoft.com/office/drawing/2014/main" val="2382219007"/>
                  </a:ext>
                </a:extLst>
              </a:tr>
              <a:tr h="580725">
                <a:tc>
                  <a:txBody>
                    <a:bodyPr/>
                    <a:lstStyle/>
                    <a:p>
                      <a:r>
                        <a:rPr lang="en-SG" sz="1000">
                          <a:effectLst/>
                        </a:rPr>
                        <a:t>1</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Verify number of characters in the password</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Accept any number of characters in password</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1.</a:t>
                      </a:r>
                      <a:endParaRPr lang="en-IN" sz="1000">
                        <a:effectLst/>
                      </a:endParaRPr>
                    </a:p>
                    <a:p>
                      <a:r>
                        <a:rPr lang="en-SG" sz="1000">
                          <a:effectLst/>
                        </a:rPr>
                        <a:t>User inputs the password characters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1.</a:t>
                      </a:r>
                      <a:endParaRPr lang="en-IN" sz="1000">
                        <a:effectLst/>
                      </a:endParaRPr>
                    </a:p>
                    <a:p>
                      <a:r>
                        <a:rPr lang="en-SG" sz="1000">
                          <a:effectLst/>
                        </a:rPr>
                        <a:t>Any number of characters should be accepted</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All the characters are successfully accepted</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Pass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Success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extLst>
                  <a:ext uri="{0D108BD9-81ED-4DB2-BD59-A6C34878D82A}">
                    <a16:rowId xmlns:a16="http://schemas.microsoft.com/office/drawing/2014/main" val="2195047756"/>
                  </a:ext>
                </a:extLst>
              </a:tr>
              <a:tr h="943677">
                <a:tc>
                  <a:txBody>
                    <a:bodyPr/>
                    <a:lstStyle/>
                    <a:p>
                      <a:r>
                        <a:rPr lang="en-SG" sz="1000">
                          <a:effectLst/>
                        </a:rPr>
                        <a:t>2</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Verify if the password contains alphabets, numerals and special characters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Accept alpha numerals as well as special characters</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1.</a:t>
                      </a:r>
                      <a:endParaRPr lang="en-IN" sz="1000" dirty="0">
                        <a:effectLst/>
                      </a:endParaRPr>
                    </a:p>
                    <a:p>
                      <a:r>
                        <a:rPr lang="en-SG" sz="1000" dirty="0">
                          <a:effectLst/>
                        </a:rPr>
                        <a:t>User enters the password containing numbers and special characters</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1.</a:t>
                      </a:r>
                      <a:endParaRPr lang="en-IN" sz="1000">
                        <a:effectLst/>
                      </a:endParaRPr>
                    </a:p>
                    <a:p>
                      <a:r>
                        <a:rPr lang="en-SG" sz="1000">
                          <a:effectLst/>
                        </a:rPr>
                        <a:t>All the characters should be accepted</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All the characters are successfully accepted</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Pass </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Success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extLst>
                  <a:ext uri="{0D108BD9-81ED-4DB2-BD59-A6C34878D82A}">
                    <a16:rowId xmlns:a16="http://schemas.microsoft.com/office/drawing/2014/main" val="982857369"/>
                  </a:ext>
                </a:extLst>
              </a:tr>
              <a:tr h="798495">
                <a:tc>
                  <a:txBody>
                    <a:bodyPr/>
                    <a:lstStyle/>
                    <a:p>
                      <a:r>
                        <a:rPr lang="en-SG" sz="1000">
                          <a:effectLst/>
                        </a:rPr>
                        <a:t>3</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Verify that there is only one login from a browser at a time</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There should be only one login into the application at a time from a browser </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1.</a:t>
                      </a:r>
                      <a:endParaRPr lang="en-IN" sz="1000" dirty="0">
                        <a:effectLst/>
                      </a:endParaRPr>
                    </a:p>
                    <a:p>
                      <a:r>
                        <a:rPr lang="en-SG" sz="1000" dirty="0">
                          <a:effectLst/>
                        </a:rPr>
                        <a:t>User logs into the application using two accounts in the same browser</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1.</a:t>
                      </a:r>
                      <a:endParaRPr lang="en-IN" sz="1000" dirty="0">
                        <a:effectLst/>
                      </a:endParaRPr>
                    </a:p>
                    <a:p>
                      <a:r>
                        <a:rPr lang="en-SG" sz="1000" dirty="0">
                          <a:effectLst/>
                        </a:rPr>
                        <a:t>The login page shows error while logging in from second account</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The error message is successfully shown</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Pass </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Success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extLst>
                  <a:ext uri="{0D108BD9-81ED-4DB2-BD59-A6C34878D82A}">
                    <a16:rowId xmlns:a16="http://schemas.microsoft.com/office/drawing/2014/main" val="2739780142"/>
                  </a:ext>
                </a:extLst>
              </a:tr>
              <a:tr h="653315">
                <a:tc>
                  <a:txBody>
                    <a:bodyPr/>
                    <a:lstStyle/>
                    <a:p>
                      <a:r>
                        <a:rPr lang="en-SG" sz="1000">
                          <a:effectLst/>
                        </a:rPr>
                        <a:t>4</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Verify that the login works in different browsers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User should be able to login from any browser</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1.</a:t>
                      </a:r>
                      <a:endParaRPr lang="en-IN" sz="1000">
                        <a:effectLst/>
                      </a:endParaRPr>
                    </a:p>
                    <a:p>
                      <a:r>
                        <a:rPr lang="en-SG" sz="1000">
                          <a:effectLst/>
                        </a:rPr>
                        <a:t>User logs into the application from different browsers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1.</a:t>
                      </a:r>
                      <a:endParaRPr lang="en-IN" sz="1000" dirty="0">
                        <a:effectLst/>
                      </a:endParaRPr>
                    </a:p>
                    <a:p>
                      <a:r>
                        <a:rPr lang="en-SG" sz="1000" dirty="0">
                          <a:effectLst/>
                        </a:rPr>
                        <a:t>Successful login</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The login page works in almost all major browsers</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Pass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Success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extLst>
                  <a:ext uri="{0D108BD9-81ED-4DB2-BD59-A6C34878D82A}">
                    <a16:rowId xmlns:a16="http://schemas.microsoft.com/office/drawing/2014/main" val="3072161362"/>
                  </a:ext>
                </a:extLst>
              </a:tr>
              <a:tr h="653315">
                <a:tc>
                  <a:txBody>
                    <a:bodyPr/>
                    <a:lstStyle/>
                    <a:p>
                      <a:r>
                        <a:rPr lang="en-SG" sz="1000">
                          <a:effectLst/>
                        </a:rPr>
                        <a:t>5</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Verify the back button after logging out</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The back button should not re-enter the account after logging out </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User logs out and presses the back button</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Error message should be displayed</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The browser shows error on pressing the back button after logging out</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Pass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Success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extLst>
                  <a:ext uri="{0D108BD9-81ED-4DB2-BD59-A6C34878D82A}">
                    <a16:rowId xmlns:a16="http://schemas.microsoft.com/office/drawing/2014/main" val="1939959468"/>
                  </a:ext>
                </a:extLst>
              </a:tr>
              <a:tr h="653315">
                <a:tc>
                  <a:txBody>
                    <a:bodyPr/>
                    <a:lstStyle/>
                    <a:p>
                      <a:r>
                        <a:rPr lang="en-SG" sz="1000">
                          <a:effectLst/>
                        </a:rPr>
                        <a:t>6</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Verify if the password is hidden</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Accept the password and make sure the letters are hidden</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1.</a:t>
                      </a:r>
                      <a:endParaRPr lang="en-IN" sz="1000">
                        <a:effectLst/>
                      </a:endParaRPr>
                    </a:p>
                    <a:p>
                      <a:r>
                        <a:rPr lang="en-SG" sz="1000">
                          <a:effectLst/>
                        </a:rPr>
                        <a:t>User enters the password</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1.</a:t>
                      </a:r>
                      <a:endParaRPr lang="en-IN" sz="1000">
                        <a:effectLst/>
                      </a:endParaRPr>
                    </a:p>
                    <a:p>
                      <a:r>
                        <a:rPr lang="en-SG" sz="1000">
                          <a:effectLst/>
                        </a:rPr>
                        <a:t>The password characters should not be visible</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Password characters are not visible</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Pass</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Success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extLst>
                  <a:ext uri="{0D108BD9-81ED-4DB2-BD59-A6C34878D82A}">
                    <a16:rowId xmlns:a16="http://schemas.microsoft.com/office/drawing/2014/main" val="2372142612"/>
                  </a:ext>
                </a:extLst>
              </a:tr>
              <a:tr h="943677">
                <a:tc>
                  <a:txBody>
                    <a:bodyPr/>
                    <a:lstStyle/>
                    <a:p>
                      <a:r>
                        <a:rPr lang="en-SG" sz="1000">
                          <a:effectLst/>
                        </a:rPr>
                        <a:t>7</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Verify that the login page should take less than 3 seconds to load and it is available 24*7</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Accept login from user any time and take less than 3 seconds to log in</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1.</a:t>
                      </a:r>
                      <a:endParaRPr lang="en-IN" sz="1000">
                        <a:effectLst/>
                      </a:endParaRPr>
                    </a:p>
                    <a:p>
                      <a:r>
                        <a:rPr lang="en-SG" sz="1000">
                          <a:effectLst/>
                        </a:rPr>
                        <a:t>User enters the credentials to log in</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1.</a:t>
                      </a:r>
                      <a:endParaRPr lang="en-IN" sz="1000">
                        <a:effectLst/>
                      </a:endParaRPr>
                    </a:p>
                    <a:p>
                      <a:r>
                        <a:rPr lang="en-SG" sz="1000">
                          <a:effectLst/>
                        </a:rPr>
                        <a:t>User should be allowed to login anytime</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24*7 login is made available with login taking less than 3 seconds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a:effectLst/>
                        </a:rPr>
                        <a:t>Pass</a:t>
                      </a:r>
                      <a:endParaRPr lang="en-IN" sz="100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tc>
                  <a:txBody>
                    <a:bodyPr/>
                    <a:lstStyle/>
                    <a:p>
                      <a:r>
                        <a:rPr lang="en-SG" sz="1000" dirty="0">
                          <a:effectLst/>
                        </a:rPr>
                        <a:t>Success</a:t>
                      </a:r>
                      <a:endParaRPr lang="en-IN" sz="10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21653" marR="21653" marT="0" marB="0"/>
                </a:tc>
                <a:extLst>
                  <a:ext uri="{0D108BD9-81ED-4DB2-BD59-A6C34878D82A}">
                    <a16:rowId xmlns:a16="http://schemas.microsoft.com/office/drawing/2014/main" val="755002012"/>
                  </a:ext>
                </a:extLst>
              </a:tr>
            </a:tbl>
          </a:graphicData>
        </a:graphic>
      </p:graphicFrame>
      <p:sp>
        <p:nvSpPr>
          <p:cNvPr id="36" name="TextBox 35">
            <a:extLst>
              <a:ext uri="{FF2B5EF4-FFF2-40B4-BE49-F238E27FC236}">
                <a16:creationId xmlns:a16="http://schemas.microsoft.com/office/drawing/2014/main" id="{82CD298C-FB9D-4638-B385-B36E2DEED145}"/>
              </a:ext>
            </a:extLst>
          </p:cNvPr>
          <p:cNvSpPr txBox="1"/>
          <p:nvPr/>
        </p:nvSpPr>
        <p:spPr>
          <a:xfrm>
            <a:off x="5974080" y="396240"/>
            <a:ext cx="2154757" cy="369332"/>
          </a:xfrm>
          <a:prstGeom prst="rect">
            <a:avLst/>
          </a:prstGeom>
          <a:noFill/>
        </p:spPr>
        <p:txBody>
          <a:bodyPr wrap="none" rtlCol="0">
            <a:spAutoFit/>
          </a:bodyPr>
          <a:lstStyle/>
          <a:p>
            <a:r>
              <a:rPr lang="en-IN" dirty="0"/>
              <a:t>Non functional testing</a:t>
            </a:r>
          </a:p>
        </p:txBody>
      </p:sp>
    </p:spTree>
    <p:extLst>
      <p:ext uri="{BB962C8B-B14F-4D97-AF65-F5344CB8AC3E}">
        <p14:creationId xmlns:p14="http://schemas.microsoft.com/office/powerpoint/2010/main" val="4146666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BCED6C-D714-47CB-8444-12499776B040}"/>
              </a:ext>
            </a:extLst>
          </p:cNvPr>
          <p:cNvSpPr/>
          <p:nvPr/>
        </p:nvSpPr>
        <p:spPr>
          <a:xfrm>
            <a:off x="486561" y="2231471"/>
            <a:ext cx="4731391" cy="1754326"/>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THANK YOU</a:t>
            </a:r>
          </a:p>
          <a:p>
            <a:pPr algn="ctr"/>
            <a:r>
              <a:rPr lang="en-US" sz="5400" b="0" cap="none" spc="0" dirty="0">
                <a:ln w="0"/>
                <a:solidFill>
                  <a:schemeClr val="tx1"/>
                </a:solidFill>
                <a:effectLst>
                  <a:outerShdw blurRad="38100" dist="19050" dir="2700000" algn="tl" rotWithShape="0">
                    <a:schemeClr val="dk1">
                      <a:alpha val="40000"/>
                    </a:schemeClr>
                  </a:outerShdw>
                </a:effectLst>
              </a:rPr>
              <a:t>#STAY SAFE</a:t>
            </a:r>
          </a:p>
        </p:txBody>
      </p:sp>
      <p:pic>
        <p:nvPicPr>
          <p:cNvPr id="3076" name="Picture 4" descr="Red Mask With Quote Of Stay Safe Wear A Mask Vector Illustration,  Coronavirus, Virus, Mask PNG and Vector with Transparent Background for  Free Download">
            <a:extLst>
              <a:ext uri="{FF2B5EF4-FFF2-40B4-BE49-F238E27FC236}">
                <a16:creationId xmlns:a16="http://schemas.microsoft.com/office/drawing/2014/main" id="{68B4FFB5-F3BD-4997-9D5C-BAF667DA8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328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E647-7B8B-408E-96D4-26C15663B67A}"/>
              </a:ext>
            </a:extLst>
          </p:cNvPr>
          <p:cNvSpPr>
            <a:spLocks noGrp="1"/>
          </p:cNvSpPr>
          <p:nvPr>
            <p:ph type="title"/>
          </p:nvPr>
        </p:nvSpPr>
        <p:spPr/>
        <p:txBody>
          <a:bodyPr/>
          <a:lstStyle/>
          <a:p>
            <a:r>
              <a:rPr lang="en-IN" dirty="0"/>
              <a:t>WORK PLANNING</a:t>
            </a:r>
          </a:p>
        </p:txBody>
      </p:sp>
      <p:pic>
        <p:nvPicPr>
          <p:cNvPr id="5" name="Content Placeholder 4">
            <a:extLst>
              <a:ext uri="{FF2B5EF4-FFF2-40B4-BE49-F238E27FC236}">
                <a16:creationId xmlns:a16="http://schemas.microsoft.com/office/drawing/2014/main" id="{43A47A08-D2B5-4D34-BADE-A94CA6C014D0}"/>
              </a:ext>
            </a:extLst>
          </p:cNvPr>
          <p:cNvPicPr>
            <a:picLocks noGrp="1" noChangeAspect="1"/>
          </p:cNvPicPr>
          <p:nvPr>
            <p:ph idx="1"/>
          </p:nvPr>
        </p:nvPicPr>
        <p:blipFill>
          <a:blip r:embed="rId2"/>
          <a:stretch>
            <a:fillRect/>
          </a:stretch>
        </p:blipFill>
        <p:spPr>
          <a:xfrm>
            <a:off x="1053839" y="1704976"/>
            <a:ext cx="10288893" cy="4886324"/>
          </a:xfrm>
          <a:gradFill>
            <a:gsLst>
              <a:gs pos="74000">
                <a:schemeClr val="accent1">
                  <a:lumMod val="45000"/>
                  <a:lumOff val="55000"/>
                </a:schemeClr>
              </a:gs>
              <a:gs pos="18000">
                <a:schemeClr val="accent1">
                  <a:lumMod val="45000"/>
                  <a:lumOff val="55000"/>
                </a:schemeClr>
              </a:gs>
              <a:gs pos="51000">
                <a:schemeClr val="bg2"/>
              </a:gs>
            </a:gsLst>
            <a:lin ang="5400000" scaled="1"/>
          </a:gradFill>
        </p:spPr>
      </p:pic>
    </p:spTree>
    <p:extLst>
      <p:ext uri="{BB962C8B-B14F-4D97-AF65-F5344CB8AC3E}">
        <p14:creationId xmlns:p14="http://schemas.microsoft.com/office/powerpoint/2010/main" val="3494666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F844-182B-49DA-B381-38E31422CC36}"/>
              </a:ext>
            </a:extLst>
          </p:cNvPr>
          <p:cNvSpPr>
            <a:spLocks noGrp="1"/>
          </p:cNvSpPr>
          <p:nvPr>
            <p:ph type="title"/>
          </p:nvPr>
        </p:nvSpPr>
        <p:spPr>
          <a:xfrm>
            <a:off x="1091801" y="953722"/>
            <a:ext cx="4213624" cy="1018118"/>
          </a:xfrm>
        </p:spPr>
        <p:txBody>
          <a:bodyPr>
            <a:normAutofit/>
          </a:bodyPr>
          <a:lstStyle/>
          <a:p>
            <a:r>
              <a:rPr lang="en-IN" dirty="0"/>
              <a:t>REQUIREMENTS</a:t>
            </a:r>
          </a:p>
        </p:txBody>
      </p:sp>
      <p:pic>
        <p:nvPicPr>
          <p:cNvPr id="14" name="Content Placeholder 13">
            <a:extLst>
              <a:ext uri="{FF2B5EF4-FFF2-40B4-BE49-F238E27FC236}">
                <a16:creationId xmlns:a16="http://schemas.microsoft.com/office/drawing/2014/main" id="{92117D64-A0E0-4488-B548-68F46690E96F}"/>
              </a:ext>
            </a:extLst>
          </p:cNvPr>
          <p:cNvPicPr>
            <a:picLocks noGrp="1" noChangeAspect="1"/>
          </p:cNvPicPr>
          <p:nvPr>
            <p:ph idx="1"/>
          </p:nvPr>
        </p:nvPicPr>
        <p:blipFill>
          <a:blip r:embed="rId2"/>
          <a:stretch>
            <a:fillRect/>
          </a:stretch>
        </p:blipFill>
        <p:spPr>
          <a:xfrm>
            <a:off x="852314" y="2872017"/>
            <a:ext cx="5843080" cy="3604983"/>
          </a:xfrm>
        </p:spPr>
      </p:pic>
      <p:pic>
        <p:nvPicPr>
          <p:cNvPr id="16" name="Picture 15">
            <a:extLst>
              <a:ext uri="{FF2B5EF4-FFF2-40B4-BE49-F238E27FC236}">
                <a16:creationId xmlns:a16="http://schemas.microsoft.com/office/drawing/2014/main" id="{CDA419F3-3C59-4798-91E7-B551DFF980B0}"/>
              </a:ext>
            </a:extLst>
          </p:cNvPr>
          <p:cNvPicPr>
            <a:picLocks noChangeAspect="1"/>
          </p:cNvPicPr>
          <p:nvPr/>
        </p:nvPicPr>
        <p:blipFill>
          <a:blip r:embed="rId3"/>
          <a:stretch>
            <a:fillRect/>
          </a:stretch>
        </p:blipFill>
        <p:spPr>
          <a:xfrm>
            <a:off x="7068231" y="535986"/>
            <a:ext cx="4404805" cy="6322014"/>
          </a:xfrm>
          <a:prstGeom prst="rect">
            <a:avLst/>
          </a:prstGeom>
        </p:spPr>
      </p:pic>
      <p:sp>
        <p:nvSpPr>
          <p:cNvPr id="3" name="TextBox 2">
            <a:extLst>
              <a:ext uri="{FF2B5EF4-FFF2-40B4-BE49-F238E27FC236}">
                <a16:creationId xmlns:a16="http://schemas.microsoft.com/office/drawing/2014/main" id="{4732791B-1493-4E1D-8FA9-C371B6B57466}"/>
              </a:ext>
            </a:extLst>
          </p:cNvPr>
          <p:cNvSpPr txBox="1"/>
          <p:nvPr/>
        </p:nvSpPr>
        <p:spPr>
          <a:xfrm>
            <a:off x="2095500" y="2486025"/>
            <a:ext cx="1430200" cy="369332"/>
          </a:xfrm>
          <a:prstGeom prst="rect">
            <a:avLst/>
          </a:prstGeom>
          <a:noFill/>
        </p:spPr>
        <p:txBody>
          <a:bodyPr wrap="none" rtlCol="0">
            <a:spAutoFit/>
          </a:bodyPr>
          <a:lstStyle/>
          <a:p>
            <a:r>
              <a:rPr lang="en-IN" dirty="0"/>
              <a:t>FUNCTIONAL</a:t>
            </a:r>
          </a:p>
        </p:txBody>
      </p:sp>
      <p:sp>
        <p:nvSpPr>
          <p:cNvPr id="4" name="TextBox 3">
            <a:extLst>
              <a:ext uri="{FF2B5EF4-FFF2-40B4-BE49-F238E27FC236}">
                <a16:creationId xmlns:a16="http://schemas.microsoft.com/office/drawing/2014/main" id="{D32939A2-F015-406D-BC57-E8E8084DFFDB}"/>
              </a:ext>
            </a:extLst>
          </p:cNvPr>
          <p:cNvSpPr txBox="1"/>
          <p:nvPr/>
        </p:nvSpPr>
        <p:spPr>
          <a:xfrm>
            <a:off x="5123771" y="400050"/>
            <a:ext cx="5108208" cy="369332"/>
          </a:xfrm>
          <a:prstGeom prst="rect">
            <a:avLst/>
          </a:prstGeom>
          <a:noFill/>
        </p:spPr>
        <p:txBody>
          <a:bodyPr wrap="square" rtlCol="0">
            <a:spAutoFit/>
          </a:bodyPr>
          <a:lstStyle/>
          <a:p>
            <a:r>
              <a:rPr lang="en-IN" dirty="0"/>
              <a:t>NON-FUNCTIONAL</a:t>
            </a:r>
          </a:p>
        </p:txBody>
      </p:sp>
    </p:spTree>
    <p:extLst>
      <p:ext uri="{BB962C8B-B14F-4D97-AF65-F5344CB8AC3E}">
        <p14:creationId xmlns:p14="http://schemas.microsoft.com/office/powerpoint/2010/main" val="4123673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87ADE-D08B-4F3C-AB56-B2BF427D7FDD}"/>
              </a:ext>
            </a:extLst>
          </p:cNvPr>
          <p:cNvSpPr>
            <a:spLocks noGrp="1"/>
          </p:cNvSpPr>
          <p:nvPr>
            <p:ph type="title"/>
          </p:nvPr>
        </p:nvSpPr>
        <p:spPr/>
        <p:txBody>
          <a:bodyPr/>
          <a:lstStyle/>
          <a:p>
            <a:r>
              <a:rPr lang="en-IN" dirty="0"/>
              <a:t>STRUCTURAL REQUIREMENTS</a:t>
            </a:r>
          </a:p>
        </p:txBody>
      </p:sp>
      <p:pic>
        <p:nvPicPr>
          <p:cNvPr id="4" name="Content Placeholder 3">
            <a:extLst>
              <a:ext uri="{FF2B5EF4-FFF2-40B4-BE49-F238E27FC236}">
                <a16:creationId xmlns:a16="http://schemas.microsoft.com/office/drawing/2014/main" id="{F564A498-818E-473E-9DBB-10BA136C3B32}"/>
              </a:ext>
            </a:extLst>
          </p:cNvPr>
          <p:cNvPicPr>
            <a:picLocks noGrp="1" noChangeAspect="1"/>
          </p:cNvPicPr>
          <p:nvPr>
            <p:ph idx="1"/>
          </p:nvPr>
        </p:nvPicPr>
        <p:blipFill>
          <a:blip r:embed="rId2"/>
          <a:stretch>
            <a:fillRect/>
          </a:stretch>
        </p:blipFill>
        <p:spPr>
          <a:xfrm>
            <a:off x="2473643" y="2084833"/>
            <a:ext cx="8196444" cy="3789138"/>
          </a:xfrm>
        </p:spPr>
      </p:pic>
      <p:sp>
        <p:nvSpPr>
          <p:cNvPr id="5" name="Rectangle 1">
            <a:extLst>
              <a:ext uri="{FF2B5EF4-FFF2-40B4-BE49-F238E27FC236}">
                <a16:creationId xmlns:a16="http://schemas.microsoft.com/office/drawing/2014/main" id="{9F9CC206-2EA7-4040-B76C-41FBC1988C8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71447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A396-AB21-4222-8AB3-C9A42DD6BA6B}"/>
              </a:ext>
            </a:extLst>
          </p:cNvPr>
          <p:cNvSpPr>
            <a:spLocks noGrp="1"/>
          </p:cNvSpPr>
          <p:nvPr>
            <p:ph type="ctrTitle"/>
          </p:nvPr>
        </p:nvSpPr>
        <p:spPr/>
        <p:txBody>
          <a:bodyPr/>
          <a:lstStyle/>
          <a:p>
            <a:r>
              <a:rPr lang="en-IN" dirty="0"/>
              <a:t>SOFTWARE STRUCTURAL DESIGN</a:t>
            </a:r>
          </a:p>
        </p:txBody>
      </p:sp>
      <p:sp>
        <p:nvSpPr>
          <p:cNvPr id="3" name="Subtitle 2">
            <a:extLst>
              <a:ext uri="{FF2B5EF4-FFF2-40B4-BE49-F238E27FC236}">
                <a16:creationId xmlns:a16="http://schemas.microsoft.com/office/drawing/2014/main" id="{3A80CE3C-0F05-46BD-93B9-678E451CB684}"/>
              </a:ext>
            </a:extLst>
          </p:cNvPr>
          <p:cNvSpPr>
            <a:spLocks noGrp="1"/>
          </p:cNvSpPr>
          <p:nvPr>
            <p:ph type="subTitle" idx="1"/>
          </p:nvPr>
        </p:nvSpPr>
        <p:spPr/>
        <p:txBody>
          <a:bodyPr/>
          <a:lstStyle/>
          <a:p>
            <a:r>
              <a:rPr lang="en-IN" dirty="0"/>
              <a:t>UMLS</a:t>
            </a:r>
          </a:p>
        </p:txBody>
      </p:sp>
    </p:spTree>
    <p:extLst>
      <p:ext uri="{BB962C8B-B14F-4D97-AF65-F5344CB8AC3E}">
        <p14:creationId xmlns:p14="http://schemas.microsoft.com/office/powerpoint/2010/main" val="149015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356CD-0683-4430-AE42-C2D21A7AAE42}"/>
              </a:ext>
            </a:extLst>
          </p:cNvPr>
          <p:cNvSpPr>
            <a:spLocks noGrp="1"/>
          </p:cNvSpPr>
          <p:nvPr>
            <p:ph type="title"/>
          </p:nvPr>
        </p:nvSpPr>
        <p:spPr/>
        <p:txBody>
          <a:bodyPr/>
          <a:lstStyle/>
          <a:p>
            <a:r>
              <a:rPr lang="en-IN" dirty="0"/>
              <a:t>ARCHITECTURAL DIAGRAM</a:t>
            </a:r>
          </a:p>
        </p:txBody>
      </p:sp>
      <p:pic>
        <p:nvPicPr>
          <p:cNvPr id="5" name="Content Placeholder 4">
            <a:extLst>
              <a:ext uri="{FF2B5EF4-FFF2-40B4-BE49-F238E27FC236}">
                <a16:creationId xmlns:a16="http://schemas.microsoft.com/office/drawing/2014/main" id="{857394F8-B590-4595-897F-3F350A199D20}"/>
              </a:ext>
            </a:extLst>
          </p:cNvPr>
          <p:cNvPicPr>
            <a:picLocks noGrp="1" noChangeAspect="1"/>
          </p:cNvPicPr>
          <p:nvPr>
            <p:ph idx="1"/>
          </p:nvPr>
        </p:nvPicPr>
        <p:blipFill>
          <a:blip r:embed="rId2"/>
          <a:stretch>
            <a:fillRect/>
          </a:stretch>
        </p:blipFill>
        <p:spPr>
          <a:xfrm>
            <a:off x="2274053" y="2286000"/>
            <a:ext cx="7220032" cy="4022725"/>
          </a:xfrm>
        </p:spPr>
      </p:pic>
    </p:spTree>
    <p:extLst>
      <p:ext uri="{BB962C8B-B14F-4D97-AF65-F5344CB8AC3E}">
        <p14:creationId xmlns:p14="http://schemas.microsoft.com/office/powerpoint/2010/main" val="300488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34D4-A552-4EB9-AB1D-D9328CFA1994}"/>
              </a:ext>
            </a:extLst>
          </p:cNvPr>
          <p:cNvSpPr>
            <a:spLocks noGrp="1"/>
          </p:cNvSpPr>
          <p:nvPr>
            <p:ph type="title"/>
          </p:nvPr>
        </p:nvSpPr>
        <p:spPr>
          <a:xfrm>
            <a:off x="1024128" y="352426"/>
            <a:ext cx="9720072" cy="1581150"/>
          </a:xfrm>
        </p:spPr>
        <p:txBody>
          <a:bodyPr/>
          <a:lstStyle/>
          <a:p>
            <a:r>
              <a:rPr lang="en-IN" dirty="0"/>
              <a:t>USE CASE DIAGRAM</a:t>
            </a:r>
          </a:p>
        </p:txBody>
      </p:sp>
      <p:pic>
        <p:nvPicPr>
          <p:cNvPr id="4" name="Content Placeholder 3">
            <a:extLst>
              <a:ext uri="{FF2B5EF4-FFF2-40B4-BE49-F238E27FC236}">
                <a16:creationId xmlns:a16="http://schemas.microsoft.com/office/drawing/2014/main" id="{16EF15D2-76B4-4C96-8D8C-B4BD4F82C79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58675" y="1520953"/>
            <a:ext cx="7474649" cy="5232272"/>
          </a:xfrm>
          <a:prstGeom prst="rect">
            <a:avLst/>
          </a:prstGeom>
        </p:spPr>
      </p:pic>
    </p:spTree>
    <p:extLst>
      <p:ext uri="{BB962C8B-B14F-4D97-AF65-F5344CB8AC3E}">
        <p14:creationId xmlns:p14="http://schemas.microsoft.com/office/powerpoint/2010/main" val="3842972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6A02E6-2FBB-42E1-A1EE-34BC77A511A7}"/>
              </a:ext>
            </a:extLst>
          </p:cNvPr>
          <p:cNvPicPr>
            <a:picLocks noGrp="1" noChangeAspect="1"/>
          </p:cNvPicPr>
          <p:nvPr>
            <p:ph idx="4294967295"/>
          </p:nvPr>
        </p:nvPicPr>
        <p:blipFill>
          <a:blip r:embed="rId2"/>
          <a:stretch>
            <a:fillRect/>
          </a:stretch>
        </p:blipFill>
        <p:spPr>
          <a:xfrm>
            <a:off x="2738437" y="1247775"/>
            <a:ext cx="6715125" cy="5515762"/>
          </a:xfrm>
        </p:spPr>
      </p:pic>
      <p:sp>
        <p:nvSpPr>
          <p:cNvPr id="2" name="TextBox 1">
            <a:extLst>
              <a:ext uri="{FF2B5EF4-FFF2-40B4-BE49-F238E27FC236}">
                <a16:creationId xmlns:a16="http://schemas.microsoft.com/office/drawing/2014/main" id="{98222046-010F-4370-828D-A0C75D4163DC}"/>
              </a:ext>
            </a:extLst>
          </p:cNvPr>
          <p:cNvSpPr txBox="1"/>
          <p:nvPr/>
        </p:nvSpPr>
        <p:spPr>
          <a:xfrm>
            <a:off x="2103120" y="548640"/>
            <a:ext cx="1412118" cy="369332"/>
          </a:xfrm>
          <a:prstGeom prst="rect">
            <a:avLst/>
          </a:prstGeom>
          <a:noFill/>
        </p:spPr>
        <p:txBody>
          <a:bodyPr wrap="none" rtlCol="0">
            <a:spAutoFit/>
          </a:bodyPr>
          <a:lstStyle/>
          <a:p>
            <a:r>
              <a:rPr lang="en-IN" dirty="0"/>
              <a:t>ER-DIAGRAM</a:t>
            </a:r>
          </a:p>
        </p:txBody>
      </p:sp>
    </p:spTree>
    <p:extLst>
      <p:ext uri="{BB962C8B-B14F-4D97-AF65-F5344CB8AC3E}">
        <p14:creationId xmlns:p14="http://schemas.microsoft.com/office/powerpoint/2010/main" val="32613784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11491</TotalTime>
  <Words>1028</Words>
  <Application>Microsoft Office PowerPoint</Application>
  <PresentationFormat>Widescreen</PresentationFormat>
  <Paragraphs>218</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Integral</vt:lpstr>
      <vt:lpstr>LEAVE MANAGEMENT SYSTEM</vt:lpstr>
      <vt:lpstr>PROBLEM STATEMENT</vt:lpstr>
      <vt:lpstr>WORK PLANNING</vt:lpstr>
      <vt:lpstr>REQUIREMENTS</vt:lpstr>
      <vt:lpstr>STRUCTURAL REQUIREMENTS</vt:lpstr>
      <vt:lpstr>SOFTWARE STRUCTURAL DESIGN</vt:lpstr>
      <vt:lpstr>ARCHITECTURAL DIAGRAM</vt:lpstr>
      <vt:lpstr>USE CASE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LMS</vt:lpstr>
      <vt:lpstr>PowerPoint Presentation</vt:lpstr>
      <vt:lpstr>PowerPoint Presentation</vt:lpstr>
      <vt:lpstr>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Samayamanthula Lokesh Kumar</dc:creator>
  <cp:lastModifiedBy>Samayamanthula Lokesh Kumar</cp:lastModifiedBy>
  <cp:revision>29</cp:revision>
  <dcterms:created xsi:type="dcterms:W3CDTF">2021-05-03T13:12:36Z</dcterms:created>
  <dcterms:modified xsi:type="dcterms:W3CDTF">2022-04-29T04:33:35Z</dcterms:modified>
</cp:coreProperties>
</file>